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65" r:id="rId7"/>
    <p:sldId id="751" r:id="rId8"/>
    <p:sldId id="739" r:id="rId9"/>
    <p:sldId id="742" r:id="rId10"/>
    <p:sldId id="740" r:id="rId11"/>
    <p:sldId id="741" r:id="rId12"/>
    <p:sldId id="743" r:id="rId13"/>
    <p:sldId id="780" r:id="rId14"/>
    <p:sldId id="746" r:id="rId15"/>
    <p:sldId id="767" r:id="rId16"/>
    <p:sldId id="764" r:id="rId17"/>
    <p:sldId id="758" r:id="rId18"/>
  </p:sldIdLst>
  <p:sldSz cx="12192000" cy="6858000"/>
  <p:notesSz cx="6797675" cy="9926638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2C"/>
    <a:srgbClr val="FF9515"/>
    <a:srgbClr val="FBFBFB"/>
    <a:srgbClr val="008E22"/>
    <a:srgbClr val="797600"/>
    <a:srgbClr val="BFBD00"/>
    <a:srgbClr val="004A12"/>
    <a:srgbClr val="00D633"/>
    <a:srgbClr val="93FFAD"/>
    <a:srgbClr val="00B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9771" autoAdjust="0"/>
  </p:normalViewPr>
  <p:slideViewPr>
    <p:cSldViewPr snapToGrid="0" showGuides="1">
      <p:cViewPr varScale="1">
        <p:scale>
          <a:sx n="102" d="100"/>
          <a:sy n="102" d="100"/>
        </p:scale>
        <p:origin x="80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768768768769"/>
          <c:y val="0.13676470588235295"/>
          <c:w val="0.44624624624624626"/>
          <c:h val="0.768382352941176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470-4B29-BA49-402854AC9BE0}"/>
              </c:ext>
            </c:extLst>
          </c:dPt>
          <c:dLbls>
            <c:dLbl>
              <c:idx val="0"/>
              <c:layout>
                <c:manualLayout>
                  <c:x val="0"/>
                  <c:y val="-0.4235294117647058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470-4B29-BA49-402854AC9BE0}"/>
                </c:ext>
              </c:extLst>
            </c:dLbl>
            <c:dLbl>
              <c:idx val="1"/>
              <c:layout>
                <c:manualLayout>
                  <c:x val="0"/>
                  <c:y val="-0.426470588235294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470-4B29-BA49-402854AC9B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2389.9</c:v>
                </c:pt>
                <c:pt idx="1">
                  <c:v>2403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70-4B29-BA49-402854AC9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28845680"/>
        <c:axId val="1"/>
      </c:barChart>
      <c:catAx>
        <c:axId val="7288456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0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288456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10764872521244"/>
          <c:y val="7.3005093378607805E-2"/>
          <c:w val="0.29121813031161475"/>
          <c:h val="0.8539898132427843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6977928692699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4CD-4015-8FCD-084CD2983A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331575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D-4015-8FCD-084CD2983A6D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CD-4015-8FCD-084CD2983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2763016"/>
        <c:axId val="1"/>
      </c:barChart>
      <c:catAx>
        <c:axId val="7727630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3157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727630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587131367292226"/>
          <c:y val="0.18883248730964466"/>
          <c:w val="0.24772117962466489"/>
          <c:h val="0.680203045685279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979695431472081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4D5-4F8C-8222-123EAC99DB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7247.28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5-4F8C-8222-123EAC99D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89029768"/>
        <c:axId val="1"/>
      </c:barChart>
      <c:catAx>
        <c:axId val="9890297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247.2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9890297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047210300429186"/>
          <c:y val="0.27514792899408286"/>
          <c:w val="0.33819742489270388"/>
          <c:h val="0.534023668639053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520710059171597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C67-406C-9EAF-8AB1B1DE0E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7-406C-9EAF-8AB1B1DE0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4117848"/>
        <c:axId val="1"/>
      </c:barChart>
      <c:catAx>
        <c:axId val="7841178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841178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54959785522788"/>
          <c:y val="0.19766206163655686"/>
          <c:w val="0.16836461126005361"/>
          <c:h val="0.665249734325185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31987247608926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7C7-4E95-908C-BAC74560A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7207.6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7-4E95-908C-BAC74560A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0842984"/>
        <c:axId val="1"/>
      </c:barChart>
      <c:catAx>
        <c:axId val="6008429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207.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008429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99781540142E-2"/>
          <c:y val="7.0108695652173911E-2"/>
          <c:w val="0.943200436919716"/>
          <c:h val="0.859782608695652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1783.4431239389814</c:v>
                </c:pt>
                <c:pt idx="1">
                  <c:v>891.72156196949072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F-40B3-89B4-5AE62906D124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1119.4431239389814</c:v>
                </c:pt>
                <c:pt idx="1">
                  <c:v>891.72156196949072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F-40B3-89B4-5AE62906D124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913043478260869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99F-40B3-89B4-5AE62906D1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664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9F-40B3-89B4-5AE62906D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3340144"/>
        <c:axId val="1"/>
      </c:barChart>
      <c:catAx>
        <c:axId val="513340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83.443123938981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5133401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969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9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8748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71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854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1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530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571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3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9240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900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89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0580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7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811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5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8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7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7793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4719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919165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6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500" y="1"/>
            <a:ext cx="9605964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919" y="64724"/>
            <a:ext cx="1886630" cy="5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tags" Target="../tags/tag9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47" Type="http://schemas.openxmlformats.org/officeDocument/2006/relationships/tags" Target="../tags/tag87.xml"/><Relationship Id="rId50" Type="http://schemas.openxmlformats.org/officeDocument/2006/relationships/oleObject" Target="../embeddings/oleObject27.bin"/><Relationship Id="rId55" Type="http://schemas.openxmlformats.org/officeDocument/2006/relationships/chart" Target="../charts/chart4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tags" Target="../tags/tag86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tags" Target="../tags/tag81.xml"/><Relationship Id="rId54" Type="http://schemas.openxmlformats.org/officeDocument/2006/relationships/chart" Target="../charts/chart3.xml"/><Relationship Id="rId1" Type="http://schemas.openxmlformats.org/officeDocument/2006/relationships/vmlDrawing" Target="../drawings/vmlDrawing27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53" Type="http://schemas.openxmlformats.org/officeDocument/2006/relationships/chart" Target="../charts/chart2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slideLayout" Target="../slideLayouts/slideLayout9.xml"/><Relationship Id="rId57" Type="http://schemas.openxmlformats.org/officeDocument/2006/relationships/chart" Target="../charts/chart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52" Type="http://schemas.openxmlformats.org/officeDocument/2006/relationships/chart" Target="../charts/chart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48" Type="http://schemas.openxmlformats.org/officeDocument/2006/relationships/tags" Target="../tags/tag88.xml"/><Relationship Id="rId56" Type="http://schemas.openxmlformats.org/officeDocument/2006/relationships/chart" Target="../charts/chart5.xml"/><Relationship Id="rId8" Type="http://schemas.openxmlformats.org/officeDocument/2006/relationships/tags" Target="../tags/tag48.xml"/><Relationship Id="rId51" Type="http://schemas.openxmlformats.org/officeDocument/2006/relationships/image" Target="../media/image1.emf"/><Relationship Id="rId3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.emf"/><Relationship Id="rId2" Type="http://schemas.openxmlformats.org/officeDocument/2006/relationships/tags" Target="../tags/tag8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033" y="5243514"/>
            <a:ext cx="5301390" cy="908050"/>
          </a:xfrm>
        </p:spPr>
        <p:txBody>
          <a:bodyPr/>
          <a:lstStyle/>
          <a:p>
            <a:r>
              <a:rPr lang="ru" sz="1600" dirty="0">
                <a:latin typeface="Arial" pitchFamily="34" charset="0"/>
                <a:cs typeface="Arial" pitchFamily="34" charset="0"/>
              </a:rPr>
              <a:t>«3-Энергоорталык», </a:t>
            </a:r>
            <a:r>
              <a:rPr lang="ru" sz="1600" dirty="0"/>
              <a:t>21 июля,</a:t>
            </a:r>
            <a:r>
              <a:rPr lang="ru-RU" sz="1600" dirty="0"/>
              <a:t> </a:t>
            </a:r>
            <a:r>
              <a:rPr lang="ru" sz="1600" dirty="0"/>
              <a:t>2026 </a:t>
            </a:r>
            <a:r>
              <a:rPr lang="en-US" sz="1600" dirty="0"/>
              <a:t>Kazakhstan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4728392" cy="2805111"/>
          </a:xfrm>
        </p:spPr>
        <p:txBody>
          <a:bodyPr/>
          <a:lstStyle/>
          <a:p>
            <a:pPr lvl="0" defTabSz="914400"/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ОТЧЕТ ПО ИТОГАМ ПОЛУГОДИЯ 2026 ГОДА ОБ ИСПОЛНЕНИИ УТВЕРЖДЕННЫХ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АО «3-ЭНЕРГООРТАЛЫК»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ПЕРЕД ПОТРЕБИТЕЛЯМИ И ИНЫМИ ЗАИНТЕРЕСОВАННЫМИ ЛИЦАМИ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 lvl="0" defTabSz="914400"/>
            <a:endParaRPr lang="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0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0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ГОСТы и СанПиНы: регламентируют параметры теплоносителя, температурные режимы</a:t>
            </a:r>
            <a:r>
              <a:rPr lang="en-US" dirty="0">
                <a:solidFill>
                  <a:schemeClr val="tx1"/>
                </a:solidFill>
                <a:sym typeface="Open Sans"/>
              </a:rPr>
              <a:t>.</a:t>
            </a: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>
                <a:solidFill>
                  <a:schemeClr val="tx1"/>
                </a:solidFill>
                <a:sym typeface="Open Sans"/>
              </a:rPr>
              <a:t>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Использование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энергоэффективного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оборудования и технологий.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Контроль потерь тепла на всех этапах доставки.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Мониторинг температур и давления в теплосетях и на выходе из источников тепла</a:t>
            </a:r>
            <a:r>
              <a:rPr lang="en-US" dirty="0">
                <a:solidFill>
                  <a:schemeClr val="tx1"/>
                </a:solidFill>
                <a:sym typeface="Open Sans"/>
              </a:rPr>
              <a:t>.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Подготовка и сертификация специалистов, работающих на объектах теплоснабжения. Аттестация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Периодическое повышение квалификации является обязательным для ИТР, мастеров и операторов</a:t>
            </a:r>
            <a:r>
              <a:rPr lang="en-US" dirty="0">
                <a:solidFill>
                  <a:schemeClr val="tx1"/>
                </a:solidFill>
                <a:sym typeface="Open Sans"/>
              </a:rPr>
              <a:t>.</a:t>
            </a: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Качество предоставляемых услуг обеспечивается: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Контроль качества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Квалификация персонала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Работа с потребителями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8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6167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121">
            <a:extLst>
              <a:ext uri="{FF2B5EF4-FFF2-40B4-BE49-F238E27FC236}">
                <a16:creationId xmlns:a16="http://schemas.microsoft.com/office/drawing/2014/main" id="{D4B2D1A2-7982-408A-A007-83E11C6DCB06}"/>
              </a:ext>
            </a:extLst>
          </p:cNvPr>
          <p:cNvSpPr/>
          <p:nvPr/>
        </p:nvSpPr>
        <p:spPr>
          <a:xfrm>
            <a:off x="8652702" y="1321945"/>
            <a:ext cx="216806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121">
            <a:extLst>
              <a:ext uri="{FF2B5EF4-FFF2-40B4-BE49-F238E27FC236}">
                <a16:creationId xmlns:a16="http://schemas.microsoft.com/office/drawing/2014/main" id="{A6D9115A-3C17-49AA-9A5F-94D437A29D64}"/>
              </a:ext>
            </a:extLst>
          </p:cNvPr>
          <p:cNvSpPr/>
          <p:nvPr/>
        </p:nvSpPr>
        <p:spPr>
          <a:xfrm>
            <a:off x="6306186" y="1313837"/>
            <a:ext cx="216806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118">
            <a:extLst>
              <a:ext uri="{FF2B5EF4-FFF2-40B4-BE49-F238E27FC236}">
                <a16:creationId xmlns:a16="http://schemas.microsoft.com/office/drawing/2014/main" id="{DF188EC7-C5D4-4A3F-9349-D77D3958626C}"/>
              </a:ext>
            </a:extLst>
          </p:cNvPr>
          <p:cNvSpPr/>
          <p:nvPr/>
        </p:nvSpPr>
        <p:spPr>
          <a:xfrm>
            <a:off x="6429052" y="2025692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</a:rPr>
              <a:t>2026 год</a:t>
            </a:r>
          </a:p>
        </p:txBody>
      </p:sp>
      <p:grpSp>
        <p:nvGrpSpPr>
          <p:cNvPr id="45" name="Group 3424">
            <a:extLst>
              <a:ext uri="{FF2B5EF4-FFF2-40B4-BE49-F238E27FC236}">
                <a16:creationId xmlns:a16="http://schemas.microsoft.com/office/drawing/2014/main" id="{0B6E1F47-4CE1-4D97-A5D2-D24104840976}"/>
              </a:ext>
            </a:extLst>
          </p:cNvPr>
          <p:cNvGrpSpPr/>
          <p:nvPr/>
        </p:nvGrpSpPr>
        <p:grpSpPr>
          <a:xfrm>
            <a:off x="7227827" y="1440504"/>
            <a:ext cx="371475" cy="369888"/>
            <a:chOff x="5575914" y="2635251"/>
            <a:chExt cx="371475" cy="369888"/>
          </a:xfrm>
        </p:grpSpPr>
        <p:sp>
          <p:nvSpPr>
            <p:cNvPr id="46" name="Freeform 2525">
              <a:extLst>
                <a:ext uri="{FF2B5EF4-FFF2-40B4-BE49-F238E27FC236}">
                  <a16:creationId xmlns:a16="http://schemas.microsoft.com/office/drawing/2014/main" id="{180B0921-D47C-4D06-BCB0-C4DCCD7AE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26">
              <a:extLst>
                <a:ext uri="{FF2B5EF4-FFF2-40B4-BE49-F238E27FC236}">
                  <a16:creationId xmlns:a16="http://schemas.microsoft.com/office/drawing/2014/main" id="{26511420-61AD-488E-A7CC-52B0672D9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27">
              <a:extLst>
                <a:ext uri="{FF2B5EF4-FFF2-40B4-BE49-F238E27FC236}">
                  <a16:creationId xmlns:a16="http://schemas.microsoft.com/office/drawing/2014/main" id="{E117733E-CC39-4C56-B3C2-79BFB59C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528">
              <a:extLst>
                <a:ext uri="{FF2B5EF4-FFF2-40B4-BE49-F238E27FC236}">
                  <a16:creationId xmlns:a16="http://schemas.microsoft.com/office/drawing/2014/main" id="{2F71CB6D-8841-44E5-9757-934244F37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29">
              <a:extLst>
                <a:ext uri="{FF2B5EF4-FFF2-40B4-BE49-F238E27FC236}">
                  <a16:creationId xmlns:a16="http://schemas.microsoft.com/office/drawing/2014/main" id="{838D579F-88A2-4186-88AD-07448EFA9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30">
              <a:extLst>
                <a:ext uri="{FF2B5EF4-FFF2-40B4-BE49-F238E27FC236}">
                  <a16:creationId xmlns:a16="http://schemas.microsoft.com/office/drawing/2014/main" id="{3A6FD607-FB86-4604-8EAE-D8B2DA0BA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31">
              <a:extLst>
                <a:ext uri="{FF2B5EF4-FFF2-40B4-BE49-F238E27FC236}">
                  <a16:creationId xmlns:a16="http://schemas.microsoft.com/office/drawing/2014/main" id="{8C4262AD-7A8E-4B8E-BE29-25BD88D06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9899"/>
            <a:ext cx="9605964" cy="704850"/>
          </a:xfrm>
        </p:spPr>
        <p:txBody>
          <a:bodyPr vert="horz" rIns="0"/>
          <a:lstStyle/>
          <a:p>
            <a:pPr>
              <a:tabLst>
                <a:tab pos="444500" algn="l"/>
              </a:tabLst>
            </a:pPr>
            <a:r>
              <a:rPr lang="ru" dirty="0"/>
              <a:t>Информация о перспективах деятельности (планы развития), в том числе возможных изменениях тарифов</a:t>
            </a:r>
            <a:endParaRPr lang="en-US" dirty="0"/>
          </a:p>
        </p:txBody>
      </p:sp>
      <p:sp>
        <p:nvSpPr>
          <p:cNvPr id="9" name="Rectangle 119"/>
          <p:cNvSpPr/>
          <p:nvPr/>
        </p:nvSpPr>
        <p:spPr>
          <a:xfrm>
            <a:off x="4042374" y="1318085"/>
            <a:ext cx="2099941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3036222" y="1006777"/>
            <a:ext cx="8949806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sz="1600" dirty="0"/>
              <a:t>ПЕРСПЕКТИВЫ РАЗВИТИЯ</a:t>
            </a:r>
          </a:p>
        </p:txBody>
      </p:sp>
      <p:cxnSp>
        <p:nvCxnSpPr>
          <p:cNvPr id="14" name="Straight Connector 110"/>
          <p:cNvCxnSpPr/>
          <p:nvPr/>
        </p:nvCxnSpPr>
        <p:spPr>
          <a:xfrm>
            <a:off x="3036222" y="1318086"/>
            <a:ext cx="835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Rectangle 117"/>
          <p:cNvSpPr/>
          <p:nvPr/>
        </p:nvSpPr>
        <p:spPr>
          <a:xfrm>
            <a:off x="3852596" y="2025692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</a:rPr>
              <a:t>2026 год</a:t>
            </a:r>
          </a:p>
        </p:txBody>
      </p:sp>
      <p:sp>
        <p:nvSpPr>
          <p:cNvPr id="19" name="Rectangle 114"/>
          <p:cNvSpPr/>
          <p:nvPr/>
        </p:nvSpPr>
        <p:spPr>
          <a:xfrm>
            <a:off x="373101" y="2327930"/>
            <a:ext cx="3456775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Утвержден уполномоченным органом </a:t>
            </a:r>
          </a:p>
        </p:txBody>
      </p:sp>
      <p:sp>
        <p:nvSpPr>
          <p:cNvPr id="20" name="Rectangle 36"/>
          <p:cNvSpPr/>
          <p:nvPr/>
        </p:nvSpPr>
        <p:spPr>
          <a:xfrm>
            <a:off x="4467369" y="2749205"/>
            <a:ext cx="1124837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23" name="Rectangle 41"/>
          <p:cNvSpPr/>
          <p:nvPr/>
        </p:nvSpPr>
        <p:spPr>
          <a:xfrm>
            <a:off x="4176422" y="2387966"/>
            <a:ext cx="1273353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>
                <a:solidFill>
                  <a:schemeClr val="accent1"/>
                </a:solidFill>
              </a:rPr>
              <a:t>7 207,6</a:t>
            </a:r>
          </a:p>
        </p:txBody>
      </p:sp>
      <p:sp>
        <p:nvSpPr>
          <p:cNvPr id="25" name="Rectangle 53"/>
          <p:cNvSpPr/>
          <p:nvPr/>
        </p:nvSpPr>
        <p:spPr>
          <a:xfrm>
            <a:off x="985205" y="1843602"/>
            <a:ext cx="2534432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Rectangle 115"/>
          <p:cNvSpPr/>
          <p:nvPr/>
        </p:nvSpPr>
        <p:spPr>
          <a:xfrm>
            <a:off x="246160" y="4111014"/>
            <a:ext cx="2750740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Проведение капитальных ремонтов основных средств</a:t>
            </a:r>
          </a:p>
        </p:txBody>
      </p:sp>
      <p:sp>
        <p:nvSpPr>
          <p:cNvPr id="29" name="Rectangle 45"/>
          <p:cNvSpPr/>
          <p:nvPr/>
        </p:nvSpPr>
        <p:spPr>
          <a:xfrm>
            <a:off x="4447564" y="4257982"/>
            <a:ext cx="1694751" cy="387798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>
                <a:solidFill>
                  <a:schemeClr val="accent1"/>
                </a:solidFill>
              </a:rPr>
              <a:t>204,1</a:t>
            </a:r>
          </a:p>
        </p:txBody>
      </p:sp>
      <p:sp>
        <p:nvSpPr>
          <p:cNvPr id="33" name="Rectangle 49"/>
          <p:cNvSpPr/>
          <p:nvPr/>
        </p:nvSpPr>
        <p:spPr>
          <a:xfrm>
            <a:off x="5764785" y="4397837"/>
            <a:ext cx="127128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млн. тенге</a:t>
            </a:r>
          </a:p>
        </p:txBody>
      </p:sp>
      <p:sp>
        <p:nvSpPr>
          <p:cNvPr id="35" name="Rectangle 57"/>
          <p:cNvSpPr/>
          <p:nvPr/>
        </p:nvSpPr>
        <p:spPr>
          <a:xfrm>
            <a:off x="840409" y="3741663"/>
            <a:ext cx="287711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Инвестиционная программа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12"/>
          <p:cNvCxnSpPr/>
          <p:nvPr/>
        </p:nvCxnSpPr>
        <p:spPr>
          <a:xfrm>
            <a:off x="428996" y="3641118"/>
            <a:ext cx="10944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Group 65"/>
          <p:cNvGrpSpPr/>
          <p:nvPr/>
        </p:nvGrpSpPr>
        <p:grpSpPr>
          <a:xfrm>
            <a:off x="4623728" y="1390749"/>
            <a:ext cx="506136" cy="506136"/>
            <a:chOff x="6518889" y="4714876"/>
            <a:chExt cx="369887" cy="369888"/>
          </a:xfr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sp>
          <p:nvSpPr>
            <p:cNvPr id="39" name="Freeform 2499"/>
            <p:cNvSpPr>
              <a:spLocks noEditPoints="1"/>
            </p:cNvSpPr>
            <p:nvPr/>
          </p:nvSpPr>
          <p:spPr bwMode="auto">
            <a:xfrm>
              <a:off x="6518889" y="4860926"/>
              <a:ext cx="369887" cy="153988"/>
            </a:xfrm>
            <a:custGeom>
              <a:avLst/>
              <a:gdLst>
                <a:gd name="T0" fmla="*/ 24 w 284"/>
                <a:gd name="T1" fmla="*/ 119 h 119"/>
                <a:gd name="T2" fmla="*/ 48 w 284"/>
                <a:gd name="T3" fmla="*/ 95 h 119"/>
                <a:gd name="T4" fmla="*/ 45 w 284"/>
                <a:gd name="T5" fmla="*/ 83 h 119"/>
                <a:gd name="T6" fmla="*/ 85 w 284"/>
                <a:gd name="T7" fmla="*/ 49 h 119"/>
                <a:gd name="T8" fmla="*/ 103 w 284"/>
                <a:gd name="T9" fmla="*/ 57 h 119"/>
                <a:gd name="T10" fmla="*/ 116 w 284"/>
                <a:gd name="T11" fmla="*/ 53 h 119"/>
                <a:gd name="T12" fmla="*/ 158 w 284"/>
                <a:gd name="T13" fmla="*/ 88 h 119"/>
                <a:gd name="T14" fmla="*/ 157 w 284"/>
                <a:gd name="T15" fmla="*/ 95 h 119"/>
                <a:gd name="T16" fmla="*/ 181 w 284"/>
                <a:gd name="T17" fmla="*/ 119 h 119"/>
                <a:gd name="T18" fmla="*/ 205 w 284"/>
                <a:gd name="T19" fmla="*/ 95 h 119"/>
                <a:gd name="T20" fmla="*/ 201 w 284"/>
                <a:gd name="T21" fmla="*/ 81 h 119"/>
                <a:gd name="T22" fmla="*/ 243 w 284"/>
                <a:gd name="T23" fmla="*/ 41 h 119"/>
                <a:gd name="T24" fmla="*/ 260 w 284"/>
                <a:gd name="T25" fmla="*/ 48 h 119"/>
                <a:gd name="T26" fmla="*/ 284 w 284"/>
                <a:gd name="T27" fmla="*/ 24 h 119"/>
                <a:gd name="T28" fmla="*/ 260 w 284"/>
                <a:gd name="T29" fmla="*/ 0 h 119"/>
                <a:gd name="T30" fmla="*/ 236 w 284"/>
                <a:gd name="T31" fmla="*/ 24 h 119"/>
                <a:gd name="T32" fmla="*/ 237 w 284"/>
                <a:gd name="T33" fmla="*/ 33 h 119"/>
                <a:gd name="T34" fmla="*/ 194 w 284"/>
                <a:gd name="T35" fmla="*/ 75 h 119"/>
                <a:gd name="T36" fmla="*/ 181 w 284"/>
                <a:gd name="T37" fmla="*/ 71 h 119"/>
                <a:gd name="T38" fmla="*/ 162 w 284"/>
                <a:gd name="T39" fmla="*/ 80 h 119"/>
                <a:gd name="T40" fmla="*/ 122 w 284"/>
                <a:gd name="T41" fmla="*/ 46 h 119"/>
                <a:gd name="T42" fmla="*/ 127 w 284"/>
                <a:gd name="T43" fmla="*/ 33 h 119"/>
                <a:gd name="T44" fmla="*/ 103 w 284"/>
                <a:gd name="T45" fmla="*/ 9 h 119"/>
                <a:gd name="T46" fmla="*/ 79 w 284"/>
                <a:gd name="T47" fmla="*/ 33 h 119"/>
                <a:gd name="T48" fmla="*/ 80 w 284"/>
                <a:gd name="T49" fmla="*/ 42 h 119"/>
                <a:gd name="T50" fmla="*/ 39 w 284"/>
                <a:gd name="T51" fmla="*/ 76 h 119"/>
                <a:gd name="T52" fmla="*/ 24 w 284"/>
                <a:gd name="T53" fmla="*/ 71 h 119"/>
                <a:gd name="T54" fmla="*/ 0 w 284"/>
                <a:gd name="T55" fmla="*/ 95 h 119"/>
                <a:gd name="T56" fmla="*/ 24 w 284"/>
                <a:gd name="T57" fmla="*/ 119 h 119"/>
                <a:gd name="T58" fmla="*/ 260 w 284"/>
                <a:gd name="T59" fmla="*/ 9 h 119"/>
                <a:gd name="T60" fmla="*/ 275 w 284"/>
                <a:gd name="T61" fmla="*/ 24 h 119"/>
                <a:gd name="T62" fmla="*/ 260 w 284"/>
                <a:gd name="T63" fmla="*/ 39 h 119"/>
                <a:gd name="T64" fmla="*/ 244 w 284"/>
                <a:gd name="T65" fmla="*/ 24 h 119"/>
                <a:gd name="T66" fmla="*/ 260 w 284"/>
                <a:gd name="T67" fmla="*/ 9 h 119"/>
                <a:gd name="T68" fmla="*/ 181 w 284"/>
                <a:gd name="T69" fmla="*/ 80 h 119"/>
                <a:gd name="T70" fmla="*/ 196 w 284"/>
                <a:gd name="T71" fmla="*/ 95 h 119"/>
                <a:gd name="T72" fmla="*/ 181 w 284"/>
                <a:gd name="T73" fmla="*/ 110 h 119"/>
                <a:gd name="T74" fmla="*/ 166 w 284"/>
                <a:gd name="T75" fmla="*/ 95 h 119"/>
                <a:gd name="T76" fmla="*/ 181 w 284"/>
                <a:gd name="T77" fmla="*/ 80 h 119"/>
                <a:gd name="T78" fmla="*/ 103 w 284"/>
                <a:gd name="T79" fmla="*/ 18 h 119"/>
                <a:gd name="T80" fmla="*/ 118 w 284"/>
                <a:gd name="T81" fmla="*/ 33 h 119"/>
                <a:gd name="T82" fmla="*/ 103 w 284"/>
                <a:gd name="T83" fmla="*/ 48 h 119"/>
                <a:gd name="T84" fmla="*/ 88 w 284"/>
                <a:gd name="T85" fmla="*/ 33 h 119"/>
                <a:gd name="T86" fmla="*/ 103 w 284"/>
                <a:gd name="T87" fmla="*/ 18 h 119"/>
                <a:gd name="T88" fmla="*/ 24 w 284"/>
                <a:gd name="T89" fmla="*/ 80 h 119"/>
                <a:gd name="T90" fmla="*/ 39 w 284"/>
                <a:gd name="T91" fmla="*/ 95 h 119"/>
                <a:gd name="T92" fmla="*/ 24 w 284"/>
                <a:gd name="T93" fmla="*/ 110 h 119"/>
                <a:gd name="T94" fmla="*/ 9 w 284"/>
                <a:gd name="T95" fmla="*/ 95 h 119"/>
                <a:gd name="T96" fmla="*/ 24 w 284"/>
                <a:gd name="T97" fmla="*/ 8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4" h="119">
                  <a:moveTo>
                    <a:pt x="24" y="119"/>
                  </a:moveTo>
                  <a:cubicBezTo>
                    <a:pt x="37" y="119"/>
                    <a:pt x="48" y="109"/>
                    <a:pt x="48" y="95"/>
                  </a:cubicBezTo>
                  <a:cubicBezTo>
                    <a:pt x="48" y="91"/>
                    <a:pt x="47" y="86"/>
                    <a:pt x="45" y="83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0" y="54"/>
                    <a:pt x="96" y="57"/>
                    <a:pt x="103" y="57"/>
                  </a:cubicBezTo>
                  <a:cubicBezTo>
                    <a:pt x="108" y="57"/>
                    <a:pt x="112" y="55"/>
                    <a:pt x="116" y="53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7" y="90"/>
                    <a:pt x="157" y="93"/>
                    <a:pt x="157" y="95"/>
                  </a:cubicBezTo>
                  <a:cubicBezTo>
                    <a:pt x="157" y="109"/>
                    <a:pt x="168" y="119"/>
                    <a:pt x="181" y="119"/>
                  </a:cubicBezTo>
                  <a:cubicBezTo>
                    <a:pt x="194" y="119"/>
                    <a:pt x="205" y="109"/>
                    <a:pt x="205" y="95"/>
                  </a:cubicBezTo>
                  <a:cubicBezTo>
                    <a:pt x="205" y="90"/>
                    <a:pt x="203" y="85"/>
                    <a:pt x="201" y="8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7" y="45"/>
                    <a:pt x="253" y="48"/>
                    <a:pt x="260" y="48"/>
                  </a:cubicBezTo>
                  <a:cubicBezTo>
                    <a:pt x="273" y="48"/>
                    <a:pt x="284" y="37"/>
                    <a:pt x="284" y="24"/>
                  </a:cubicBezTo>
                  <a:cubicBezTo>
                    <a:pt x="284" y="11"/>
                    <a:pt x="273" y="0"/>
                    <a:pt x="260" y="0"/>
                  </a:cubicBezTo>
                  <a:cubicBezTo>
                    <a:pt x="246" y="0"/>
                    <a:pt x="236" y="11"/>
                    <a:pt x="236" y="24"/>
                  </a:cubicBezTo>
                  <a:cubicBezTo>
                    <a:pt x="236" y="27"/>
                    <a:pt x="236" y="30"/>
                    <a:pt x="237" y="33"/>
                  </a:cubicBezTo>
                  <a:cubicBezTo>
                    <a:pt x="194" y="75"/>
                    <a:pt x="194" y="75"/>
                    <a:pt x="194" y="75"/>
                  </a:cubicBezTo>
                  <a:cubicBezTo>
                    <a:pt x="190" y="72"/>
                    <a:pt x="186" y="71"/>
                    <a:pt x="181" y="71"/>
                  </a:cubicBezTo>
                  <a:cubicBezTo>
                    <a:pt x="174" y="71"/>
                    <a:pt x="167" y="75"/>
                    <a:pt x="162" y="80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5" y="42"/>
                    <a:pt x="127" y="38"/>
                    <a:pt x="127" y="33"/>
                  </a:cubicBezTo>
                  <a:cubicBezTo>
                    <a:pt x="127" y="19"/>
                    <a:pt x="116" y="9"/>
                    <a:pt x="103" y="9"/>
                  </a:cubicBezTo>
                  <a:cubicBezTo>
                    <a:pt x="89" y="9"/>
                    <a:pt x="79" y="19"/>
                    <a:pt x="79" y="33"/>
                  </a:cubicBezTo>
                  <a:cubicBezTo>
                    <a:pt x="79" y="36"/>
                    <a:pt x="79" y="39"/>
                    <a:pt x="80" y="42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5" y="73"/>
                    <a:pt x="30" y="71"/>
                    <a:pt x="24" y="71"/>
                  </a:cubicBezTo>
                  <a:cubicBezTo>
                    <a:pt x="11" y="71"/>
                    <a:pt x="0" y="82"/>
                    <a:pt x="0" y="95"/>
                  </a:cubicBezTo>
                  <a:cubicBezTo>
                    <a:pt x="0" y="109"/>
                    <a:pt x="11" y="119"/>
                    <a:pt x="24" y="119"/>
                  </a:cubicBezTo>
                  <a:close/>
                  <a:moveTo>
                    <a:pt x="260" y="9"/>
                  </a:moveTo>
                  <a:cubicBezTo>
                    <a:pt x="268" y="9"/>
                    <a:pt x="275" y="16"/>
                    <a:pt x="275" y="24"/>
                  </a:cubicBezTo>
                  <a:cubicBezTo>
                    <a:pt x="275" y="32"/>
                    <a:pt x="268" y="39"/>
                    <a:pt x="260" y="39"/>
                  </a:cubicBezTo>
                  <a:cubicBezTo>
                    <a:pt x="251" y="39"/>
                    <a:pt x="244" y="32"/>
                    <a:pt x="244" y="24"/>
                  </a:cubicBezTo>
                  <a:cubicBezTo>
                    <a:pt x="244" y="16"/>
                    <a:pt x="251" y="9"/>
                    <a:pt x="260" y="9"/>
                  </a:cubicBezTo>
                  <a:close/>
                  <a:moveTo>
                    <a:pt x="181" y="80"/>
                  </a:moveTo>
                  <a:cubicBezTo>
                    <a:pt x="189" y="80"/>
                    <a:pt x="196" y="87"/>
                    <a:pt x="196" y="95"/>
                  </a:cubicBezTo>
                  <a:cubicBezTo>
                    <a:pt x="196" y="104"/>
                    <a:pt x="189" y="110"/>
                    <a:pt x="181" y="110"/>
                  </a:cubicBezTo>
                  <a:cubicBezTo>
                    <a:pt x="173" y="110"/>
                    <a:pt x="166" y="104"/>
                    <a:pt x="166" y="95"/>
                  </a:cubicBezTo>
                  <a:cubicBezTo>
                    <a:pt x="166" y="87"/>
                    <a:pt x="173" y="80"/>
                    <a:pt x="181" y="80"/>
                  </a:cubicBezTo>
                  <a:close/>
                  <a:moveTo>
                    <a:pt x="103" y="18"/>
                  </a:moveTo>
                  <a:cubicBezTo>
                    <a:pt x="111" y="18"/>
                    <a:pt x="118" y="24"/>
                    <a:pt x="118" y="33"/>
                  </a:cubicBezTo>
                  <a:cubicBezTo>
                    <a:pt x="118" y="41"/>
                    <a:pt x="111" y="48"/>
                    <a:pt x="103" y="48"/>
                  </a:cubicBezTo>
                  <a:cubicBezTo>
                    <a:pt x="94" y="48"/>
                    <a:pt x="88" y="41"/>
                    <a:pt x="88" y="33"/>
                  </a:cubicBezTo>
                  <a:cubicBezTo>
                    <a:pt x="88" y="24"/>
                    <a:pt x="94" y="18"/>
                    <a:pt x="103" y="18"/>
                  </a:cubicBezTo>
                  <a:close/>
                  <a:moveTo>
                    <a:pt x="24" y="80"/>
                  </a:moveTo>
                  <a:cubicBezTo>
                    <a:pt x="32" y="80"/>
                    <a:pt x="39" y="87"/>
                    <a:pt x="39" y="95"/>
                  </a:cubicBezTo>
                  <a:cubicBezTo>
                    <a:pt x="39" y="104"/>
                    <a:pt x="32" y="110"/>
                    <a:pt x="24" y="110"/>
                  </a:cubicBezTo>
                  <a:cubicBezTo>
                    <a:pt x="16" y="110"/>
                    <a:pt x="9" y="104"/>
                    <a:pt x="9" y="95"/>
                  </a:cubicBezTo>
                  <a:cubicBezTo>
                    <a:pt x="9" y="87"/>
                    <a:pt x="16" y="80"/>
                    <a:pt x="2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00"/>
            <p:cNvSpPr>
              <a:spLocks/>
            </p:cNvSpPr>
            <p:nvPr/>
          </p:nvSpPr>
          <p:spPr bwMode="auto">
            <a:xfrm>
              <a:off x="6518889" y="4927601"/>
              <a:ext cx="369887" cy="157163"/>
            </a:xfrm>
            <a:custGeom>
              <a:avLst/>
              <a:gdLst>
                <a:gd name="T0" fmla="*/ 279 w 284"/>
                <a:gd name="T1" fmla="*/ 112 h 121"/>
                <a:gd name="T2" fmla="*/ 264 w 284"/>
                <a:gd name="T3" fmla="*/ 112 h 121"/>
                <a:gd name="T4" fmla="*/ 264 w 284"/>
                <a:gd name="T5" fmla="*/ 5 h 121"/>
                <a:gd name="T6" fmla="*/ 260 w 284"/>
                <a:gd name="T7" fmla="*/ 0 h 121"/>
                <a:gd name="T8" fmla="*/ 255 w 284"/>
                <a:gd name="T9" fmla="*/ 5 h 121"/>
                <a:gd name="T10" fmla="*/ 255 w 284"/>
                <a:gd name="T11" fmla="*/ 112 h 121"/>
                <a:gd name="T12" fmla="*/ 225 w 284"/>
                <a:gd name="T13" fmla="*/ 112 h 121"/>
                <a:gd name="T14" fmla="*/ 225 w 284"/>
                <a:gd name="T15" fmla="*/ 27 h 121"/>
                <a:gd name="T16" fmla="*/ 220 w 284"/>
                <a:gd name="T17" fmla="*/ 23 h 121"/>
                <a:gd name="T18" fmla="*/ 216 w 284"/>
                <a:gd name="T19" fmla="*/ 27 h 121"/>
                <a:gd name="T20" fmla="*/ 216 w 284"/>
                <a:gd name="T21" fmla="*/ 112 h 121"/>
                <a:gd name="T22" fmla="*/ 186 w 284"/>
                <a:gd name="T23" fmla="*/ 112 h 121"/>
                <a:gd name="T24" fmla="*/ 186 w 284"/>
                <a:gd name="T25" fmla="*/ 77 h 121"/>
                <a:gd name="T26" fmla="*/ 181 w 284"/>
                <a:gd name="T27" fmla="*/ 72 h 121"/>
                <a:gd name="T28" fmla="*/ 177 w 284"/>
                <a:gd name="T29" fmla="*/ 77 h 121"/>
                <a:gd name="T30" fmla="*/ 177 w 284"/>
                <a:gd name="T31" fmla="*/ 112 h 121"/>
                <a:gd name="T32" fmla="*/ 146 w 284"/>
                <a:gd name="T33" fmla="*/ 112 h 121"/>
                <a:gd name="T34" fmla="*/ 146 w 284"/>
                <a:gd name="T35" fmla="*/ 37 h 121"/>
                <a:gd name="T36" fmla="*/ 142 w 284"/>
                <a:gd name="T37" fmla="*/ 33 h 121"/>
                <a:gd name="T38" fmla="*/ 137 w 284"/>
                <a:gd name="T39" fmla="*/ 37 h 121"/>
                <a:gd name="T40" fmla="*/ 137 w 284"/>
                <a:gd name="T41" fmla="*/ 112 h 121"/>
                <a:gd name="T42" fmla="*/ 107 w 284"/>
                <a:gd name="T43" fmla="*/ 112 h 121"/>
                <a:gd name="T44" fmla="*/ 107 w 284"/>
                <a:gd name="T45" fmla="*/ 14 h 121"/>
                <a:gd name="T46" fmla="*/ 103 w 284"/>
                <a:gd name="T47" fmla="*/ 10 h 121"/>
                <a:gd name="T48" fmla="*/ 98 w 284"/>
                <a:gd name="T49" fmla="*/ 14 h 121"/>
                <a:gd name="T50" fmla="*/ 98 w 284"/>
                <a:gd name="T51" fmla="*/ 112 h 121"/>
                <a:gd name="T52" fmla="*/ 68 w 284"/>
                <a:gd name="T53" fmla="*/ 112 h 121"/>
                <a:gd name="T54" fmla="*/ 68 w 284"/>
                <a:gd name="T55" fmla="*/ 31 h 121"/>
                <a:gd name="T56" fmla="*/ 63 w 284"/>
                <a:gd name="T57" fmla="*/ 27 h 121"/>
                <a:gd name="T58" fmla="*/ 59 w 284"/>
                <a:gd name="T59" fmla="*/ 31 h 121"/>
                <a:gd name="T60" fmla="*/ 59 w 284"/>
                <a:gd name="T61" fmla="*/ 112 h 121"/>
                <a:gd name="T62" fmla="*/ 30 w 284"/>
                <a:gd name="T63" fmla="*/ 112 h 121"/>
                <a:gd name="T64" fmla="*/ 30 w 284"/>
                <a:gd name="T65" fmla="*/ 77 h 121"/>
                <a:gd name="T66" fmla="*/ 26 w 284"/>
                <a:gd name="T67" fmla="*/ 72 h 121"/>
                <a:gd name="T68" fmla="*/ 21 w 284"/>
                <a:gd name="T69" fmla="*/ 77 h 121"/>
                <a:gd name="T70" fmla="*/ 21 w 284"/>
                <a:gd name="T71" fmla="*/ 112 h 121"/>
                <a:gd name="T72" fmla="*/ 5 w 284"/>
                <a:gd name="T73" fmla="*/ 112 h 121"/>
                <a:gd name="T74" fmla="*/ 0 w 284"/>
                <a:gd name="T75" fmla="*/ 116 h 121"/>
                <a:gd name="T76" fmla="*/ 5 w 284"/>
                <a:gd name="T77" fmla="*/ 121 h 121"/>
                <a:gd name="T78" fmla="*/ 279 w 284"/>
                <a:gd name="T79" fmla="*/ 121 h 121"/>
                <a:gd name="T80" fmla="*/ 284 w 284"/>
                <a:gd name="T81" fmla="*/ 116 h 121"/>
                <a:gd name="T82" fmla="*/ 279 w 284"/>
                <a:gd name="T83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121">
                  <a:moveTo>
                    <a:pt x="279" y="112"/>
                  </a:moveTo>
                  <a:cubicBezTo>
                    <a:pt x="264" y="112"/>
                    <a:pt x="264" y="112"/>
                    <a:pt x="264" y="112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4" y="2"/>
                    <a:pt x="262" y="0"/>
                    <a:pt x="260" y="0"/>
                  </a:cubicBezTo>
                  <a:cubicBezTo>
                    <a:pt x="257" y="0"/>
                    <a:pt x="255" y="2"/>
                    <a:pt x="255" y="5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27"/>
                    <a:pt x="225" y="27"/>
                    <a:pt x="225" y="27"/>
                  </a:cubicBezTo>
                  <a:cubicBezTo>
                    <a:pt x="225" y="25"/>
                    <a:pt x="223" y="23"/>
                    <a:pt x="220" y="23"/>
                  </a:cubicBezTo>
                  <a:cubicBezTo>
                    <a:pt x="218" y="23"/>
                    <a:pt x="216" y="25"/>
                    <a:pt x="216" y="27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6" y="74"/>
                    <a:pt x="184" y="72"/>
                    <a:pt x="181" y="72"/>
                  </a:cubicBezTo>
                  <a:cubicBezTo>
                    <a:pt x="179" y="72"/>
                    <a:pt x="177" y="74"/>
                    <a:pt x="177" y="77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46" y="35"/>
                    <a:pt x="144" y="33"/>
                    <a:pt x="142" y="33"/>
                  </a:cubicBezTo>
                  <a:cubicBezTo>
                    <a:pt x="139" y="33"/>
                    <a:pt x="137" y="35"/>
                    <a:pt x="137" y="3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2"/>
                    <a:pt x="105" y="10"/>
                    <a:pt x="103" y="10"/>
                  </a:cubicBezTo>
                  <a:cubicBezTo>
                    <a:pt x="100" y="10"/>
                    <a:pt x="98" y="12"/>
                    <a:pt x="98" y="14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9"/>
                    <a:pt x="66" y="27"/>
                    <a:pt x="63" y="27"/>
                  </a:cubicBezTo>
                  <a:cubicBezTo>
                    <a:pt x="61" y="27"/>
                    <a:pt x="59" y="29"/>
                    <a:pt x="59" y="3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4"/>
                    <a:pt x="28" y="72"/>
                    <a:pt x="26" y="72"/>
                  </a:cubicBezTo>
                  <a:cubicBezTo>
                    <a:pt x="23" y="72"/>
                    <a:pt x="21" y="74"/>
                    <a:pt x="21" y="77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9"/>
                    <a:pt x="2" y="121"/>
                    <a:pt x="5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2" y="121"/>
                    <a:pt x="284" y="119"/>
                    <a:pt x="284" y="116"/>
                  </a:cubicBezTo>
                  <a:cubicBezTo>
                    <a:pt x="284" y="114"/>
                    <a:pt x="282" y="112"/>
                    <a:pt x="27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01"/>
            <p:cNvSpPr>
              <a:spLocks/>
            </p:cNvSpPr>
            <p:nvPr/>
          </p:nvSpPr>
          <p:spPr bwMode="auto">
            <a:xfrm>
              <a:off x="6728439" y="4740276"/>
              <a:ext cx="142875" cy="193675"/>
            </a:xfrm>
            <a:custGeom>
              <a:avLst/>
              <a:gdLst>
                <a:gd name="T0" fmla="*/ 0 w 110"/>
                <a:gd name="T1" fmla="*/ 57 h 149"/>
                <a:gd name="T2" fmla="*/ 5 w 110"/>
                <a:gd name="T3" fmla="*/ 60 h 149"/>
                <a:gd name="T4" fmla="*/ 20 w 110"/>
                <a:gd name="T5" fmla="*/ 60 h 149"/>
                <a:gd name="T6" fmla="*/ 20 w 110"/>
                <a:gd name="T7" fmla="*/ 145 h 149"/>
                <a:gd name="T8" fmla="*/ 24 w 110"/>
                <a:gd name="T9" fmla="*/ 149 h 149"/>
                <a:gd name="T10" fmla="*/ 28 w 110"/>
                <a:gd name="T11" fmla="*/ 145 h 149"/>
                <a:gd name="T12" fmla="*/ 28 w 110"/>
                <a:gd name="T13" fmla="*/ 55 h 149"/>
                <a:gd name="T14" fmla="*/ 24 w 110"/>
                <a:gd name="T15" fmla="*/ 51 h 149"/>
                <a:gd name="T16" fmla="*/ 15 w 110"/>
                <a:gd name="T17" fmla="*/ 51 h 149"/>
                <a:gd name="T18" fmla="*/ 54 w 110"/>
                <a:gd name="T19" fmla="*/ 12 h 149"/>
                <a:gd name="T20" fmla="*/ 95 w 110"/>
                <a:gd name="T21" fmla="*/ 52 h 149"/>
                <a:gd name="T22" fmla="*/ 86 w 110"/>
                <a:gd name="T23" fmla="*/ 52 h 149"/>
                <a:gd name="T24" fmla="*/ 81 w 110"/>
                <a:gd name="T25" fmla="*/ 57 h 149"/>
                <a:gd name="T26" fmla="*/ 81 w 110"/>
                <a:gd name="T27" fmla="*/ 84 h 149"/>
                <a:gd name="T28" fmla="*/ 86 w 110"/>
                <a:gd name="T29" fmla="*/ 89 h 149"/>
                <a:gd name="T30" fmla="*/ 90 w 110"/>
                <a:gd name="T31" fmla="*/ 84 h 149"/>
                <a:gd name="T32" fmla="*/ 90 w 110"/>
                <a:gd name="T33" fmla="*/ 61 h 149"/>
                <a:gd name="T34" fmla="*/ 105 w 110"/>
                <a:gd name="T35" fmla="*/ 61 h 149"/>
                <a:gd name="T36" fmla="*/ 110 w 110"/>
                <a:gd name="T37" fmla="*/ 59 h 149"/>
                <a:gd name="T38" fmla="*/ 109 w 110"/>
                <a:gd name="T39" fmla="*/ 54 h 149"/>
                <a:gd name="T40" fmla="*/ 57 w 110"/>
                <a:gd name="T41" fmla="*/ 2 h 149"/>
                <a:gd name="T42" fmla="*/ 51 w 110"/>
                <a:gd name="T43" fmla="*/ 2 h 149"/>
                <a:gd name="T44" fmla="*/ 1 w 110"/>
                <a:gd name="T45" fmla="*/ 52 h 149"/>
                <a:gd name="T46" fmla="*/ 0 w 110"/>
                <a:gd name="T47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149">
                  <a:moveTo>
                    <a:pt x="0" y="57"/>
                  </a:moveTo>
                  <a:cubicBezTo>
                    <a:pt x="1" y="59"/>
                    <a:pt x="3" y="60"/>
                    <a:pt x="5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7"/>
                    <a:pt x="22" y="149"/>
                    <a:pt x="24" y="149"/>
                  </a:cubicBezTo>
                  <a:cubicBezTo>
                    <a:pt x="26" y="149"/>
                    <a:pt x="28" y="147"/>
                    <a:pt x="28" y="14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3"/>
                    <a:pt x="26" y="51"/>
                    <a:pt x="24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3" y="52"/>
                    <a:pt x="81" y="54"/>
                    <a:pt x="81" y="57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7"/>
                    <a:pt x="83" y="89"/>
                    <a:pt x="86" y="89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7" y="61"/>
                    <a:pt x="109" y="60"/>
                    <a:pt x="110" y="59"/>
                  </a:cubicBezTo>
                  <a:cubicBezTo>
                    <a:pt x="110" y="57"/>
                    <a:pt x="110" y="55"/>
                    <a:pt x="109" y="54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5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02"/>
            <p:cNvSpPr>
              <a:spLocks/>
            </p:cNvSpPr>
            <p:nvPr/>
          </p:nvSpPr>
          <p:spPr bwMode="auto">
            <a:xfrm>
              <a:off x="6630014" y="4714876"/>
              <a:ext cx="115887" cy="101600"/>
            </a:xfrm>
            <a:custGeom>
              <a:avLst/>
              <a:gdLst>
                <a:gd name="T0" fmla="*/ 5 w 89"/>
                <a:gd name="T1" fmla="*/ 60 h 78"/>
                <a:gd name="T2" fmla="*/ 18 w 89"/>
                <a:gd name="T3" fmla="*/ 60 h 78"/>
                <a:gd name="T4" fmla="*/ 18 w 89"/>
                <a:gd name="T5" fmla="*/ 74 h 78"/>
                <a:gd name="T6" fmla="*/ 23 w 89"/>
                <a:gd name="T7" fmla="*/ 78 h 78"/>
                <a:gd name="T8" fmla="*/ 27 w 89"/>
                <a:gd name="T9" fmla="*/ 74 h 78"/>
                <a:gd name="T10" fmla="*/ 27 w 89"/>
                <a:gd name="T11" fmla="*/ 55 h 78"/>
                <a:gd name="T12" fmla="*/ 23 w 89"/>
                <a:gd name="T13" fmla="*/ 51 h 78"/>
                <a:gd name="T14" fmla="*/ 16 w 89"/>
                <a:gd name="T15" fmla="*/ 51 h 78"/>
                <a:gd name="T16" fmla="*/ 54 w 89"/>
                <a:gd name="T17" fmla="*/ 11 h 78"/>
                <a:gd name="T18" fmla="*/ 81 w 89"/>
                <a:gd name="T19" fmla="*/ 38 h 78"/>
                <a:gd name="T20" fmla="*/ 87 w 89"/>
                <a:gd name="T21" fmla="*/ 38 h 78"/>
                <a:gd name="T22" fmla="*/ 87 w 89"/>
                <a:gd name="T23" fmla="*/ 32 h 78"/>
                <a:gd name="T24" fmla="*/ 58 w 89"/>
                <a:gd name="T25" fmla="*/ 2 h 78"/>
                <a:gd name="T26" fmla="*/ 51 w 89"/>
                <a:gd name="T27" fmla="*/ 2 h 78"/>
                <a:gd name="T28" fmla="*/ 2 w 89"/>
                <a:gd name="T29" fmla="*/ 52 h 78"/>
                <a:gd name="T30" fmla="*/ 1 w 89"/>
                <a:gd name="T31" fmla="*/ 57 h 78"/>
                <a:gd name="T32" fmla="*/ 5 w 89"/>
                <a:gd name="T3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8">
                  <a:moveTo>
                    <a:pt x="5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6"/>
                    <a:pt x="20" y="78"/>
                    <a:pt x="23" y="78"/>
                  </a:cubicBezTo>
                  <a:cubicBezTo>
                    <a:pt x="25" y="78"/>
                    <a:pt x="27" y="76"/>
                    <a:pt x="27" y="7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3"/>
                    <a:pt x="25" y="51"/>
                    <a:pt x="23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3" y="40"/>
                    <a:pt x="85" y="40"/>
                    <a:pt x="87" y="38"/>
                  </a:cubicBezTo>
                  <a:cubicBezTo>
                    <a:pt x="89" y="36"/>
                    <a:pt x="89" y="33"/>
                    <a:pt x="87" y="3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1" y="58"/>
                    <a:pt x="3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03"/>
            <p:cNvSpPr>
              <a:spLocks/>
            </p:cNvSpPr>
            <p:nvPr/>
          </p:nvSpPr>
          <p:spPr bwMode="auto">
            <a:xfrm>
              <a:off x="6528414" y="4781551"/>
              <a:ext cx="138112" cy="160338"/>
            </a:xfrm>
            <a:custGeom>
              <a:avLst/>
              <a:gdLst>
                <a:gd name="T0" fmla="*/ 5 w 107"/>
                <a:gd name="T1" fmla="*/ 57 h 123"/>
                <a:gd name="T2" fmla="*/ 17 w 107"/>
                <a:gd name="T3" fmla="*/ 57 h 123"/>
                <a:gd name="T4" fmla="*/ 17 w 107"/>
                <a:gd name="T5" fmla="*/ 119 h 123"/>
                <a:gd name="T6" fmla="*/ 21 w 107"/>
                <a:gd name="T7" fmla="*/ 123 h 123"/>
                <a:gd name="T8" fmla="*/ 26 w 107"/>
                <a:gd name="T9" fmla="*/ 119 h 123"/>
                <a:gd name="T10" fmla="*/ 26 w 107"/>
                <a:gd name="T11" fmla="*/ 53 h 123"/>
                <a:gd name="T12" fmla="*/ 21 w 107"/>
                <a:gd name="T13" fmla="*/ 48 h 123"/>
                <a:gd name="T14" fmla="*/ 15 w 107"/>
                <a:gd name="T15" fmla="*/ 48 h 123"/>
                <a:gd name="T16" fmla="*/ 52 w 107"/>
                <a:gd name="T17" fmla="*/ 11 h 123"/>
                <a:gd name="T18" fmla="*/ 91 w 107"/>
                <a:gd name="T19" fmla="*/ 50 h 123"/>
                <a:gd name="T20" fmla="*/ 84 w 107"/>
                <a:gd name="T21" fmla="*/ 50 h 123"/>
                <a:gd name="T22" fmla="*/ 80 w 107"/>
                <a:gd name="T23" fmla="*/ 55 h 123"/>
                <a:gd name="T24" fmla="*/ 80 w 107"/>
                <a:gd name="T25" fmla="*/ 60 h 123"/>
                <a:gd name="T26" fmla="*/ 84 w 107"/>
                <a:gd name="T27" fmla="*/ 64 h 123"/>
                <a:gd name="T28" fmla="*/ 89 w 107"/>
                <a:gd name="T29" fmla="*/ 60 h 123"/>
                <a:gd name="T30" fmla="*/ 89 w 107"/>
                <a:gd name="T31" fmla="*/ 59 h 123"/>
                <a:gd name="T32" fmla="*/ 102 w 107"/>
                <a:gd name="T33" fmla="*/ 59 h 123"/>
                <a:gd name="T34" fmla="*/ 106 w 107"/>
                <a:gd name="T35" fmla="*/ 57 h 123"/>
                <a:gd name="T36" fmla="*/ 105 w 107"/>
                <a:gd name="T37" fmla="*/ 52 h 123"/>
                <a:gd name="T38" fmla="*/ 55 w 107"/>
                <a:gd name="T39" fmla="*/ 2 h 123"/>
                <a:gd name="T40" fmla="*/ 49 w 107"/>
                <a:gd name="T41" fmla="*/ 2 h 123"/>
                <a:gd name="T42" fmla="*/ 1 w 107"/>
                <a:gd name="T43" fmla="*/ 49 h 123"/>
                <a:gd name="T44" fmla="*/ 0 w 107"/>
                <a:gd name="T45" fmla="*/ 54 h 123"/>
                <a:gd name="T46" fmla="*/ 5 w 107"/>
                <a:gd name="T47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5" y="57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1"/>
                    <a:pt x="19" y="123"/>
                    <a:pt x="21" y="123"/>
                  </a:cubicBezTo>
                  <a:cubicBezTo>
                    <a:pt x="24" y="123"/>
                    <a:pt x="26" y="121"/>
                    <a:pt x="26" y="119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24" y="48"/>
                    <a:pt x="21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50"/>
                    <a:pt x="80" y="52"/>
                    <a:pt x="80" y="5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82" y="64"/>
                    <a:pt x="84" y="64"/>
                  </a:cubicBezTo>
                  <a:cubicBezTo>
                    <a:pt x="87" y="64"/>
                    <a:pt x="89" y="62"/>
                    <a:pt x="89" y="60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59"/>
                    <a:pt x="105" y="58"/>
                    <a:pt x="106" y="57"/>
                  </a:cubicBezTo>
                  <a:cubicBezTo>
                    <a:pt x="107" y="55"/>
                    <a:pt x="106" y="53"/>
                    <a:pt x="105" y="5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0"/>
                    <a:pt x="51" y="0"/>
                    <a:pt x="49" y="2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1"/>
                    <a:pt x="0" y="53"/>
                    <a:pt x="0" y="54"/>
                  </a:cubicBezTo>
                  <a:cubicBezTo>
                    <a:pt x="1" y="56"/>
                    <a:pt x="3" y="57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Freeform 140"/>
          <p:cNvSpPr/>
          <p:nvPr/>
        </p:nvSpPr>
        <p:spPr>
          <a:xfrm>
            <a:off x="492303" y="5138085"/>
            <a:ext cx="9098377" cy="1642704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F7F1A"/>
                </a:solidFill>
              </a:rPr>
              <a:t>                      </a:t>
            </a:r>
            <a:r>
              <a:rPr lang="ru-RU" sz="1600" dirty="0">
                <a:solidFill>
                  <a:srgbClr val="EF7F1A"/>
                </a:solidFill>
              </a:rPr>
              <a:t>Выполнение мероприятий позволит: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586399" y="5415191"/>
            <a:ext cx="10583395" cy="127255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2373C"/>
                </a:solidFill>
              </a:rPr>
              <a:t> </a:t>
            </a:r>
            <a:r>
              <a:rPr lang="ru-RU" sz="1600" kern="0" dirty="0">
                <a:solidFill>
                  <a:srgbClr val="32373C"/>
                </a:solidFill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производству тепловой энергии</a:t>
            </a:r>
            <a:r>
              <a:rPr lang="ru-RU" sz="1600" dirty="0">
                <a:solidFill>
                  <a:srgbClr val="32373C"/>
                </a:solidFill>
              </a:rPr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2373C"/>
                </a:solidFill>
              </a:rPr>
              <a:t> </a:t>
            </a:r>
            <a:r>
              <a:rPr lang="ru-RU" sz="1600" kern="0" dirty="0">
                <a:solidFill>
                  <a:srgbClr val="32373C"/>
                </a:solidFill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>
                <a:solidFill>
                  <a:srgbClr val="32373C"/>
                </a:solidFill>
              </a:rPr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2373C"/>
                </a:solidFill>
              </a:rPr>
              <a:t>  повысить эффективность работы оборудования и качество предоставляемых регулируемых услуг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05" y="4899795"/>
            <a:ext cx="719657" cy="64897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24" y="1824092"/>
            <a:ext cx="384081" cy="38408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24" y="3664522"/>
            <a:ext cx="384081" cy="384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0263" y="2290860"/>
            <a:ext cx="2171978" cy="118494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Заявка на изменение утвержденного тарифа до истечения его срока действия в связи с ростом цены газа с 1 июля </a:t>
            </a:r>
            <a:r>
              <a:rPr lang="ru-RU" sz="1100" dirty="0"/>
              <a:t>находится на рассмотрении уполномоченного органа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/>
          </a:p>
        </p:txBody>
      </p:sp>
      <p:grpSp>
        <p:nvGrpSpPr>
          <p:cNvPr id="49" name="Group 37"/>
          <p:cNvGrpSpPr/>
          <p:nvPr/>
        </p:nvGrpSpPr>
        <p:grpSpPr>
          <a:xfrm>
            <a:off x="5592206" y="3438042"/>
            <a:ext cx="172580" cy="3051175"/>
            <a:chOff x="10288826" y="2803525"/>
            <a:chExt cx="172580" cy="3051175"/>
          </a:xfrm>
          <a:scene3d>
            <a:camera prst="orthographicFront">
              <a:rot lat="0" lon="21299999" rev="16200000"/>
            </a:camera>
            <a:lightRig rig="threePt" dir="t"/>
          </a:scene3d>
        </p:grpSpPr>
        <p:grpSp>
          <p:nvGrpSpPr>
            <p:cNvPr id="59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62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0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5" name="Rectangle 118">
            <a:extLst>
              <a:ext uri="{FF2B5EF4-FFF2-40B4-BE49-F238E27FC236}">
                <a16:creationId xmlns:a16="http://schemas.microsoft.com/office/drawing/2014/main" id="{F8212E9F-5742-4CC6-B5FF-6EEAFC2A19A2}"/>
              </a:ext>
            </a:extLst>
          </p:cNvPr>
          <p:cNvSpPr/>
          <p:nvPr/>
        </p:nvSpPr>
        <p:spPr>
          <a:xfrm>
            <a:off x="8775568" y="2033800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</a:rPr>
              <a:t>2027 - 2031 годы</a:t>
            </a:r>
          </a:p>
        </p:txBody>
      </p:sp>
      <p:grpSp>
        <p:nvGrpSpPr>
          <p:cNvPr id="56" name="Group 3424">
            <a:extLst>
              <a:ext uri="{FF2B5EF4-FFF2-40B4-BE49-F238E27FC236}">
                <a16:creationId xmlns:a16="http://schemas.microsoft.com/office/drawing/2014/main" id="{39CBE58F-A921-4FB0-AAB1-94A78771B32F}"/>
              </a:ext>
            </a:extLst>
          </p:cNvPr>
          <p:cNvGrpSpPr/>
          <p:nvPr/>
        </p:nvGrpSpPr>
        <p:grpSpPr>
          <a:xfrm>
            <a:off x="9574343" y="1448612"/>
            <a:ext cx="371475" cy="369888"/>
            <a:chOff x="5575914" y="2635251"/>
            <a:chExt cx="371475" cy="369888"/>
          </a:xfrm>
        </p:grpSpPr>
        <p:sp>
          <p:nvSpPr>
            <p:cNvPr id="57" name="Freeform 2525">
              <a:extLst>
                <a:ext uri="{FF2B5EF4-FFF2-40B4-BE49-F238E27FC236}">
                  <a16:creationId xmlns:a16="http://schemas.microsoft.com/office/drawing/2014/main" id="{1A38E97C-EEF5-4A05-83FB-FABB662D8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26">
              <a:extLst>
                <a:ext uri="{FF2B5EF4-FFF2-40B4-BE49-F238E27FC236}">
                  <a16:creationId xmlns:a16="http://schemas.microsoft.com/office/drawing/2014/main" id="{DBDF7251-FCBC-4C63-9FB1-2342689E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27">
              <a:extLst>
                <a:ext uri="{FF2B5EF4-FFF2-40B4-BE49-F238E27FC236}">
                  <a16:creationId xmlns:a16="http://schemas.microsoft.com/office/drawing/2014/main" id="{D4804F01-4B5C-4A6D-BB57-A585EDA86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28">
              <a:extLst>
                <a:ext uri="{FF2B5EF4-FFF2-40B4-BE49-F238E27FC236}">
                  <a16:creationId xmlns:a16="http://schemas.microsoft.com/office/drawing/2014/main" id="{8D22C6BD-48EE-4F4F-9749-3B0568E0C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29">
              <a:extLst>
                <a:ext uri="{FF2B5EF4-FFF2-40B4-BE49-F238E27FC236}">
                  <a16:creationId xmlns:a16="http://schemas.microsoft.com/office/drawing/2014/main" id="{E93A1295-C61E-4791-9C72-3AF0D63DC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30">
              <a:extLst>
                <a:ext uri="{FF2B5EF4-FFF2-40B4-BE49-F238E27FC236}">
                  <a16:creationId xmlns:a16="http://schemas.microsoft.com/office/drawing/2014/main" id="{B9F93FEA-FB33-4D7A-9A5B-120CE288F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31">
              <a:extLst>
                <a:ext uri="{FF2B5EF4-FFF2-40B4-BE49-F238E27FC236}">
                  <a16:creationId xmlns:a16="http://schemas.microsoft.com/office/drawing/2014/main" id="{98E5A9F6-7EC8-4BA7-9E4C-12C3CF98D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1671E8A-6EBB-4C19-8DF2-BE3309CCDAB4}"/>
              </a:ext>
            </a:extLst>
          </p:cNvPr>
          <p:cNvSpPr txBox="1"/>
          <p:nvPr/>
        </p:nvSpPr>
        <p:spPr>
          <a:xfrm>
            <a:off x="8687490" y="2327930"/>
            <a:ext cx="2133272" cy="84638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Проводится работа по формированию заявки на утверждение пятилетних тарифов и инвестиционной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4117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033" y="4186989"/>
            <a:ext cx="5038239" cy="1964575"/>
          </a:xfrm>
        </p:spPr>
        <p:txBody>
          <a:bodyPr/>
          <a:lstStyle/>
          <a:p>
            <a:r>
              <a:rPr lang="ru-RU" sz="6600" dirty="0"/>
              <a:t>Спасибо за внимание 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Энергетика</a:t>
            </a:r>
          </a:p>
        </p:txBody>
      </p:sp>
    </p:spTree>
    <p:extLst>
      <p:ext uri="{BB962C8B-B14F-4D97-AF65-F5344CB8AC3E}">
        <p14:creationId xmlns:p14="http://schemas.microsoft.com/office/powerpoint/2010/main" val="306096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" dirty="0">
                <a:solidFill>
                  <a:srgbClr val="DB700F"/>
                </a:solidFill>
              </a:rPr>
              <a:t>Общие сведения </a:t>
            </a: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727" y="3732779"/>
            <a:ext cx="5619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- природный газ (газ на станцию подается по индивидуальной ветке от магистрального трубопровода Газли-Шымкент); 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Резервное топливо – топочный мазут М-100.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383" y="868079"/>
            <a:ext cx="1177826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АО «3-Энергоорталык» -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энергоисточник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с комбинированным производством электрической и тепловой энергии.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1382" y="1198211"/>
            <a:ext cx="5619182" cy="22390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Основные технические показатели: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Установленная электрическая мощность станции - 160 Мвт. 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Рабочая мощность станции составляет до 75 МВт летом и до 140 МВт зимой.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Тепловая мощность станции позволяет выдавать до 500 Гкал/час тепла в горячей воде и до 205 т/час пара разных параметров (60 атм., 35 атм., 16 атм.).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382" y="5672263"/>
            <a:ext cx="11540825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625475">
              <a:spcBef>
                <a:spcPts val="300"/>
              </a:spcBef>
              <a:spcAft>
                <a:spcPts val="300"/>
              </a:spcAft>
            </a:pPr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АО «3-Энергоорталык» включено в местный раздел Государственного регистра субъектов естественных монополий по услуге «</a:t>
            </a:r>
            <a:r>
              <a:rPr lang="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тепловой энергии</a:t>
            </a:r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cap="smal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Комитета по регулированию естественных монополий и защите конкуренции МНЭ РК по ЮКО №304-ОД от 13 ноября 2015 года)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grpSp>
        <p:nvGrpSpPr>
          <p:cNvPr id="14" name="Group 488"/>
          <p:cNvGrpSpPr/>
          <p:nvPr/>
        </p:nvGrpSpPr>
        <p:grpSpPr>
          <a:xfrm>
            <a:off x="317500" y="5564144"/>
            <a:ext cx="371475" cy="371475"/>
            <a:chOff x="-2103438" y="3878264"/>
            <a:chExt cx="371475" cy="371475"/>
          </a:xfrm>
        </p:grpSpPr>
        <p:sp>
          <p:nvSpPr>
            <p:cNvPr id="15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88"/>
          <p:cNvGrpSpPr/>
          <p:nvPr/>
        </p:nvGrpSpPr>
        <p:grpSpPr>
          <a:xfrm>
            <a:off x="284163" y="759960"/>
            <a:ext cx="371475" cy="371475"/>
            <a:chOff x="-2103438" y="3878264"/>
            <a:chExt cx="371475" cy="371475"/>
          </a:xfrm>
        </p:grpSpPr>
        <p:sp>
          <p:nvSpPr>
            <p:cNvPr id="27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57" y="1277529"/>
            <a:ext cx="5417850" cy="39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0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8997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6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99" y="0"/>
            <a:ext cx="9836151" cy="704850"/>
          </a:xfrm>
        </p:spPr>
        <p:txBody>
          <a:bodyPr vert="horz"/>
          <a:lstStyle/>
          <a:p>
            <a:r>
              <a:rPr lang="ru-RU" dirty="0"/>
              <a:t>Информация </a:t>
            </a:r>
            <a:r>
              <a:rPr lang="kk-KZ" dirty="0"/>
              <a:t>об исполнении утвержденной </a:t>
            </a:r>
            <a:r>
              <a:rPr lang="ru-RU" dirty="0"/>
              <a:t>инвестиционной программы </a:t>
            </a:r>
            <a:br>
              <a:rPr lang="ru-RU" dirty="0"/>
            </a:br>
            <a:r>
              <a:rPr lang="ru-RU" dirty="0"/>
              <a:t>АО «3-Энергоорталык» по итогам 1 полугодия 2026 года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125" y="634625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* убыток по услуге производство тепловой энергии за 1-е полугодие 2026г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05950"/>
              </p:ext>
            </p:extLst>
          </p:nvPr>
        </p:nvGraphicFramePr>
        <p:xfrm>
          <a:off x="238124" y="827772"/>
          <a:ext cx="11754954" cy="5444003"/>
        </p:xfrm>
        <a:graphic>
          <a:graphicData uri="http://schemas.openxmlformats.org/drawingml/2006/table">
            <a:tbl>
              <a:tblPr/>
              <a:tblGrid>
                <a:gridCol w="475020">
                  <a:extLst>
                    <a:ext uri="{9D8B030D-6E8A-4147-A177-3AD203B41FA5}">
                      <a16:colId xmlns:a16="http://schemas.microsoft.com/office/drawing/2014/main" val="2609394038"/>
                    </a:ext>
                  </a:extLst>
                </a:gridCol>
                <a:gridCol w="730645">
                  <a:extLst>
                    <a:ext uri="{9D8B030D-6E8A-4147-A177-3AD203B41FA5}">
                      <a16:colId xmlns:a16="http://schemas.microsoft.com/office/drawing/2014/main" val="2124512273"/>
                    </a:ext>
                  </a:extLst>
                </a:gridCol>
                <a:gridCol w="1702033">
                  <a:extLst>
                    <a:ext uri="{9D8B030D-6E8A-4147-A177-3AD203B41FA5}">
                      <a16:colId xmlns:a16="http://schemas.microsoft.com/office/drawing/2014/main" val="3216868527"/>
                    </a:ext>
                  </a:extLst>
                </a:gridCol>
                <a:gridCol w="316680">
                  <a:extLst>
                    <a:ext uri="{9D8B030D-6E8A-4147-A177-3AD203B41FA5}">
                      <a16:colId xmlns:a16="http://schemas.microsoft.com/office/drawing/2014/main" val="413188635"/>
                    </a:ext>
                  </a:extLst>
                </a:gridCol>
                <a:gridCol w="273497">
                  <a:extLst>
                    <a:ext uri="{9D8B030D-6E8A-4147-A177-3AD203B41FA5}">
                      <a16:colId xmlns:a16="http://schemas.microsoft.com/office/drawing/2014/main" val="2610833458"/>
                    </a:ext>
                  </a:extLst>
                </a:gridCol>
                <a:gridCol w="395851">
                  <a:extLst>
                    <a:ext uri="{9D8B030D-6E8A-4147-A177-3AD203B41FA5}">
                      <a16:colId xmlns:a16="http://schemas.microsoft.com/office/drawing/2014/main" val="1576926959"/>
                    </a:ext>
                  </a:extLst>
                </a:gridCol>
                <a:gridCol w="381456">
                  <a:extLst>
                    <a:ext uri="{9D8B030D-6E8A-4147-A177-3AD203B41FA5}">
                      <a16:colId xmlns:a16="http://schemas.microsoft.com/office/drawing/2014/main" val="2130267251"/>
                    </a:ext>
                  </a:extLst>
                </a:gridCol>
                <a:gridCol w="201525">
                  <a:extLst>
                    <a:ext uri="{9D8B030D-6E8A-4147-A177-3AD203B41FA5}">
                      <a16:colId xmlns:a16="http://schemas.microsoft.com/office/drawing/2014/main" val="3891167528"/>
                    </a:ext>
                  </a:extLst>
                </a:gridCol>
                <a:gridCol w="521312">
                  <a:extLst>
                    <a:ext uri="{9D8B030D-6E8A-4147-A177-3AD203B41FA5}">
                      <a16:colId xmlns:a16="http://schemas.microsoft.com/office/drawing/2014/main" val="2008863948"/>
                    </a:ext>
                  </a:extLst>
                </a:gridCol>
                <a:gridCol w="272189">
                  <a:extLst>
                    <a:ext uri="{9D8B030D-6E8A-4147-A177-3AD203B41FA5}">
                      <a16:colId xmlns:a16="http://schemas.microsoft.com/office/drawing/2014/main" val="779790581"/>
                    </a:ext>
                  </a:extLst>
                </a:gridCol>
                <a:gridCol w="856476">
                  <a:extLst>
                    <a:ext uri="{9D8B030D-6E8A-4147-A177-3AD203B41FA5}">
                      <a16:colId xmlns:a16="http://schemas.microsoft.com/office/drawing/2014/main" val="3751787413"/>
                    </a:ext>
                  </a:extLst>
                </a:gridCol>
                <a:gridCol w="856476">
                  <a:extLst>
                    <a:ext uri="{9D8B030D-6E8A-4147-A177-3AD203B41FA5}">
                      <a16:colId xmlns:a16="http://schemas.microsoft.com/office/drawing/2014/main" val="3689455868"/>
                    </a:ext>
                  </a:extLst>
                </a:gridCol>
                <a:gridCol w="287891">
                  <a:extLst>
                    <a:ext uri="{9D8B030D-6E8A-4147-A177-3AD203B41FA5}">
                      <a16:colId xmlns:a16="http://schemas.microsoft.com/office/drawing/2014/main" val="1547029794"/>
                    </a:ext>
                  </a:extLst>
                </a:gridCol>
                <a:gridCol w="215917">
                  <a:extLst>
                    <a:ext uri="{9D8B030D-6E8A-4147-A177-3AD203B41FA5}">
                      <a16:colId xmlns:a16="http://schemas.microsoft.com/office/drawing/2014/main" val="4155189858"/>
                    </a:ext>
                  </a:extLst>
                </a:gridCol>
                <a:gridCol w="251904">
                  <a:extLst>
                    <a:ext uri="{9D8B030D-6E8A-4147-A177-3AD203B41FA5}">
                      <a16:colId xmlns:a16="http://schemas.microsoft.com/office/drawing/2014/main" val="1018622579"/>
                    </a:ext>
                  </a:extLst>
                </a:gridCol>
                <a:gridCol w="230312">
                  <a:extLst>
                    <a:ext uri="{9D8B030D-6E8A-4147-A177-3AD203B41FA5}">
                      <a16:colId xmlns:a16="http://schemas.microsoft.com/office/drawing/2014/main" val="268388875"/>
                    </a:ext>
                  </a:extLst>
                </a:gridCol>
                <a:gridCol w="395851">
                  <a:extLst>
                    <a:ext uri="{9D8B030D-6E8A-4147-A177-3AD203B41FA5}">
                      <a16:colId xmlns:a16="http://schemas.microsoft.com/office/drawing/2014/main" val="3440794471"/>
                    </a:ext>
                  </a:extLst>
                </a:gridCol>
                <a:gridCol w="395851">
                  <a:extLst>
                    <a:ext uri="{9D8B030D-6E8A-4147-A177-3AD203B41FA5}">
                      <a16:colId xmlns:a16="http://schemas.microsoft.com/office/drawing/2014/main" val="1751222683"/>
                    </a:ext>
                  </a:extLst>
                </a:gridCol>
                <a:gridCol w="403047">
                  <a:extLst>
                    <a:ext uri="{9D8B030D-6E8A-4147-A177-3AD203B41FA5}">
                      <a16:colId xmlns:a16="http://schemas.microsoft.com/office/drawing/2014/main" val="1620030977"/>
                    </a:ext>
                  </a:extLst>
                </a:gridCol>
                <a:gridCol w="404847">
                  <a:extLst>
                    <a:ext uri="{9D8B030D-6E8A-4147-A177-3AD203B41FA5}">
                      <a16:colId xmlns:a16="http://schemas.microsoft.com/office/drawing/2014/main" val="3236033919"/>
                    </a:ext>
                  </a:extLst>
                </a:gridCol>
                <a:gridCol w="210521">
                  <a:extLst>
                    <a:ext uri="{9D8B030D-6E8A-4147-A177-3AD203B41FA5}">
                      <a16:colId xmlns:a16="http://schemas.microsoft.com/office/drawing/2014/main" val="2541200609"/>
                    </a:ext>
                  </a:extLst>
                </a:gridCol>
                <a:gridCol w="403047">
                  <a:extLst>
                    <a:ext uri="{9D8B030D-6E8A-4147-A177-3AD203B41FA5}">
                      <a16:colId xmlns:a16="http://schemas.microsoft.com/office/drawing/2014/main" val="539476903"/>
                    </a:ext>
                  </a:extLst>
                </a:gridCol>
                <a:gridCol w="404847">
                  <a:extLst>
                    <a:ext uri="{9D8B030D-6E8A-4147-A177-3AD203B41FA5}">
                      <a16:colId xmlns:a16="http://schemas.microsoft.com/office/drawing/2014/main" val="2464986826"/>
                    </a:ext>
                  </a:extLst>
                </a:gridCol>
                <a:gridCol w="404847">
                  <a:extLst>
                    <a:ext uri="{9D8B030D-6E8A-4147-A177-3AD203B41FA5}">
                      <a16:colId xmlns:a16="http://schemas.microsoft.com/office/drawing/2014/main" val="2458337663"/>
                    </a:ext>
                  </a:extLst>
                </a:gridCol>
                <a:gridCol w="367061">
                  <a:extLst>
                    <a:ext uri="{9D8B030D-6E8A-4147-A177-3AD203B41FA5}">
                      <a16:colId xmlns:a16="http://schemas.microsoft.com/office/drawing/2014/main" val="2311194603"/>
                    </a:ext>
                  </a:extLst>
                </a:gridCol>
                <a:gridCol w="395851">
                  <a:extLst>
                    <a:ext uri="{9D8B030D-6E8A-4147-A177-3AD203B41FA5}">
                      <a16:colId xmlns:a16="http://schemas.microsoft.com/office/drawing/2014/main" val="1953210684"/>
                    </a:ext>
                  </a:extLst>
                </a:gridCol>
              </a:tblGrid>
              <a:tr h="85898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плановых и фактических объемах предоставления регулируемых услуг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прибылях и убытках*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инвестиционной программы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799520"/>
                  </a:ext>
                </a:extLst>
              </a:tr>
              <a:tr h="1119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средства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Заемные средства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средства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потерь, %, по годам реализации в зависимости от утвержденной инвестиционной программы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аварийности, по годам реализации в зависимости от утвержденной инвестиционной программы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621416"/>
                  </a:ext>
                </a:extLst>
              </a:tr>
              <a:tr h="294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673979"/>
                  </a:ext>
                </a:extLst>
              </a:tr>
              <a:tr h="570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156008"/>
                  </a:ext>
                </a:extLst>
              </a:tr>
              <a:tr h="147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584745"/>
                  </a:ext>
                </a:extLst>
              </a:tr>
              <a:tr h="518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тепловой энергии. (г.Шымкент)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ШПП (двухрядного) котлоагрегата ТГМЕ-464 ст.№1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1.01.26-31.12.26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-13,1 млн.тенге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73 285,0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-73 285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работ планируется в 3-4 квартале 2026г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204 088,7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872" marR="5872" marT="58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552653"/>
                  </a:ext>
                </a:extLst>
              </a:tr>
              <a:tr h="63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газового тракта котлоагрегата№1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25 753,9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-25 754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277072"/>
                  </a:ext>
                </a:extLst>
              </a:tr>
              <a:tr h="390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воздушного тракта котлоагрегата№1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42 322,8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-42 323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1786"/>
                  </a:ext>
                </a:extLst>
              </a:tr>
              <a:tr h="646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регуляторов давления пара Ду 300/350 Ру 2,5м Па, т-300-450, с эл/приводом. Бойлер №1,2,3,4, ПСВ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62 727,0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-62 727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979092"/>
                  </a:ext>
                </a:extLst>
              </a:tr>
              <a:tr h="26285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5872" marR="5872" marT="5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204 088,7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-204 088,7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72" marR="5872" marT="58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859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8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483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утвержденной тарифной сметы на регулируемую услугу по производству тепловой энергии по итогам 1 полугодия 2026 года </a:t>
            </a:r>
            <a:r>
              <a:rPr lang="ru-RU" sz="1000" dirty="0"/>
              <a:t>(1 из 3)</a:t>
            </a:r>
            <a:endParaRPr lang="en-US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45975"/>
              </p:ext>
            </p:extLst>
          </p:nvPr>
        </p:nvGraphicFramePr>
        <p:xfrm>
          <a:off x="317499" y="943277"/>
          <a:ext cx="11579327" cy="5587134"/>
        </p:xfrm>
        <a:graphic>
          <a:graphicData uri="http://schemas.openxmlformats.org/drawingml/2006/table">
            <a:tbl>
              <a:tblPr/>
              <a:tblGrid>
                <a:gridCol w="516383">
                  <a:extLst>
                    <a:ext uri="{9D8B030D-6E8A-4147-A177-3AD203B41FA5}">
                      <a16:colId xmlns:a16="http://schemas.microsoft.com/office/drawing/2014/main" val="681529834"/>
                    </a:ext>
                  </a:extLst>
                </a:gridCol>
                <a:gridCol w="2492109">
                  <a:extLst>
                    <a:ext uri="{9D8B030D-6E8A-4147-A177-3AD203B41FA5}">
                      <a16:colId xmlns:a16="http://schemas.microsoft.com/office/drawing/2014/main" val="4212021354"/>
                    </a:ext>
                  </a:extLst>
                </a:gridCol>
                <a:gridCol w="909284">
                  <a:extLst>
                    <a:ext uri="{9D8B030D-6E8A-4147-A177-3AD203B41FA5}">
                      <a16:colId xmlns:a16="http://schemas.microsoft.com/office/drawing/2014/main" val="3941723098"/>
                    </a:ext>
                  </a:extLst>
                </a:gridCol>
                <a:gridCol w="1100121">
                  <a:extLst>
                    <a:ext uri="{9D8B030D-6E8A-4147-A177-3AD203B41FA5}">
                      <a16:colId xmlns:a16="http://schemas.microsoft.com/office/drawing/2014/main" val="234842800"/>
                    </a:ext>
                  </a:extLst>
                </a:gridCol>
                <a:gridCol w="1304989">
                  <a:extLst>
                    <a:ext uri="{9D8B030D-6E8A-4147-A177-3AD203B41FA5}">
                      <a16:colId xmlns:a16="http://schemas.microsoft.com/office/drawing/2014/main" val="1515206021"/>
                    </a:ext>
                  </a:extLst>
                </a:gridCol>
                <a:gridCol w="1170280">
                  <a:extLst>
                    <a:ext uri="{9D8B030D-6E8A-4147-A177-3AD203B41FA5}">
                      <a16:colId xmlns:a16="http://schemas.microsoft.com/office/drawing/2014/main" val="172158596"/>
                    </a:ext>
                  </a:extLst>
                </a:gridCol>
                <a:gridCol w="4086161">
                  <a:extLst>
                    <a:ext uri="{9D8B030D-6E8A-4147-A177-3AD203B41FA5}">
                      <a16:colId xmlns:a16="http://schemas.microsoft.com/office/drawing/2014/main" val="2826247140"/>
                    </a:ext>
                  </a:extLst>
                </a:gridCol>
              </a:tblGrid>
              <a:tr h="808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 на 2026 год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тарифной сметы за 1-е полугодие 2026 года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6473"/>
                  </a:ext>
                </a:extLst>
              </a:tr>
              <a:tr h="166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Затраты    всего, в т.ч.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4 220 028,52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2 361 532,0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-44,0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695215"/>
                  </a:ext>
                </a:extLst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Мат.затраты -всего, в т.ч.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3 499 148,92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1 917 246,0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-45,2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638653"/>
                  </a:ext>
                </a:extLst>
              </a:tr>
              <a:tr h="326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 (газ)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3 357 959,4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1 877 252,0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-44,1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затраты за первое полугодие в соответствии с объемом производства.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413481"/>
                  </a:ext>
                </a:extLst>
              </a:tr>
              <a:tr h="291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химреагенты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99 863,1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21 652,0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-78,3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произ-ва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Фильтрующие матеры  будут засыпаны в ноябре-декабре. 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03376"/>
                  </a:ext>
                </a:extLst>
              </a:tr>
              <a:tr h="184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на технолог.цели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33 986,0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11 190,0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-67,1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произ-ва. 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03931"/>
                  </a:ext>
                </a:extLst>
              </a:tr>
              <a:tr h="261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на ТО и эксплуатацию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5 654,7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6 157,0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произ-ва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Списание в январе -феврале. Производственная необходимость.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13196"/>
                  </a:ext>
                </a:extLst>
              </a:tr>
              <a:tr h="178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1 685,6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-41,0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276230"/>
                  </a:ext>
                </a:extLst>
              </a:tr>
              <a:tr h="202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381 910,21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250 405,0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-34,4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815678"/>
                  </a:ext>
                </a:extLst>
              </a:tr>
              <a:tr h="219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ППР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338 273,0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219 984,0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-35,0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915744"/>
                  </a:ext>
                </a:extLst>
              </a:tr>
              <a:tr h="23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33 489,0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24 716,0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-26,2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691010"/>
                  </a:ext>
                </a:extLst>
              </a:tr>
              <a:tr h="27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10 148,2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5 705,0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-43,8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275527"/>
                  </a:ext>
                </a:extLst>
              </a:tr>
              <a:tr h="196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200 273,6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133 646,0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-33,3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825247"/>
                  </a:ext>
                </a:extLst>
              </a:tr>
              <a:tr h="202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85 860,6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21 986,0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-74,4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произ-ва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 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564688"/>
                  </a:ext>
                </a:extLst>
              </a:tr>
              <a:tr h="166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 на рем.работы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74 445,5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21 235,0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-71,5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14150"/>
                  </a:ext>
                </a:extLst>
              </a:tr>
              <a:tr h="166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подрядных орг. по ремонту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11 415,0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751,0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-93,4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95734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52 835,2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38 249,0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-27,6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209372"/>
                  </a:ext>
                </a:extLst>
              </a:tr>
              <a:tr h="279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сторонних организаций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19 754,8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23 115,0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ежемесячных обязательных услуг по охране объектов и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аварийно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спасательным работам.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275639"/>
                  </a:ext>
                </a:extLst>
              </a:tr>
              <a:tr h="20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17 058,3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12 499,0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-26,7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46314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2 787,2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1 664,0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-40,3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748488"/>
                  </a:ext>
                </a:extLst>
              </a:tr>
              <a:tr h="27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охрану труда и  ТБ (спец.одежда, мыло,молоко)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13 234,9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971,0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-92,7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360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2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1082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1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утвержденной тарифной сметы на регулируемую услугу по производству тепловой энергии по итогам 1 полугодия 2025 года </a:t>
            </a:r>
            <a:r>
              <a:rPr lang="ru-RU" sz="1000" dirty="0"/>
              <a:t>(2 из 3)</a:t>
            </a:r>
            <a:endParaRPr lang="en-US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96688"/>
              </p:ext>
            </p:extLst>
          </p:nvPr>
        </p:nvGraphicFramePr>
        <p:xfrm>
          <a:off x="317500" y="962526"/>
          <a:ext cx="11511949" cy="5440713"/>
        </p:xfrm>
        <a:graphic>
          <a:graphicData uri="http://schemas.openxmlformats.org/drawingml/2006/table">
            <a:tbl>
              <a:tblPr/>
              <a:tblGrid>
                <a:gridCol w="513379">
                  <a:extLst>
                    <a:ext uri="{9D8B030D-6E8A-4147-A177-3AD203B41FA5}">
                      <a16:colId xmlns:a16="http://schemas.microsoft.com/office/drawing/2014/main" val="3998820569"/>
                    </a:ext>
                  </a:extLst>
                </a:gridCol>
                <a:gridCol w="2477609">
                  <a:extLst>
                    <a:ext uri="{9D8B030D-6E8A-4147-A177-3AD203B41FA5}">
                      <a16:colId xmlns:a16="http://schemas.microsoft.com/office/drawing/2014/main" val="2970215665"/>
                    </a:ext>
                  </a:extLst>
                </a:gridCol>
                <a:gridCol w="903992">
                  <a:extLst>
                    <a:ext uri="{9D8B030D-6E8A-4147-A177-3AD203B41FA5}">
                      <a16:colId xmlns:a16="http://schemas.microsoft.com/office/drawing/2014/main" val="313341799"/>
                    </a:ext>
                  </a:extLst>
                </a:gridCol>
                <a:gridCol w="1093720">
                  <a:extLst>
                    <a:ext uri="{9D8B030D-6E8A-4147-A177-3AD203B41FA5}">
                      <a16:colId xmlns:a16="http://schemas.microsoft.com/office/drawing/2014/main" val="3723997745"/>
                    </a:ext>
                  </a:extLst>
                </a:gridCol>
                <a:gridCol w="1297396">
                  <a:extLst>
                    <a:ext uri="{9D8B030D-6E8A-4147-A177-3AD203B41FA5}">
                      <a16:colId xmlns:a16="http://schemas.microsoft.com/office/drawing/2014/main" val="581699830"/>
                    </a:ext>
                  </a:extLst>
                </a:gridCol>
                <a:gridCol w="1163470">
                  <a:extLst>
                    <a:ext uri="{9D8B030D-6E8A-4147-A177-3AD203B41FA5}">
                      <a16:colId xmlns:a16="http://schemas.microsoft.com/office/drawing/2014/main" val="1784849711"/>
                    </a:ext>
                  </a:extLst>
                </a:gridCol>
                <a:gridCol w="4062383">
                  <a:extLst>
                    <a:ext uri="{9D8B030D-6E8A-4147-A177-3AD203B41FA5}">
                      <a16:colId xmlns:a16="http://schemas.microsoft.com/office/drawing/2014/main" val="672993041"/>
                    </a:ext>
                  </a:extLst>
                </a:gridCol>
              </a:tblGrid>
              <a:tr h="839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 на 2026 год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тарифной сметы за 1-е полугодие 2026 года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90146"/>
                  </a:ext>
                </a:extLst>
              </a:tr>
              <a:tr h="339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 всего, вт.ч.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70 510,83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41 485,0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-41,2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799575"/>
                  </a:ext>
                </a:extLst>
              </a:tr>
              <a:tr h="351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 всего, в т.ч.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70 510,83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41 485,0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-41,2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061250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 АУП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27 622,56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17 317,0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-37,3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589582"/>
                  </a:ext>
                </a:extLst>
              </a:tr>
              <a:tr h="203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2 734,63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1 493,0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-45,4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768375"/>
                  </a:ext>
                </a:extLst>
              </a:tr>
              <a:tr h="345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828,68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-45,7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41043"/>
                  </a:ext>
                </a:extLst>
              </a:tr>
              <a:tr h="320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Налоги, всего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571,0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 налогу на имущество. Увеличение стоимости ОС за счет капитальных ремонтов.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925"/>
                  </a:ext>
                </a:extLst>
              </a:tr>
              <a:tr h="178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 расходы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39 042,96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17 167,0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-56,0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10396"/>
                  </a:ext>
                </a:extLst>
              </a:tr>
              <a:tr h="283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3 815,05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4 487,0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амортизационных отчислений за счет увеличения стоимости ОС.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428331"/>
                  </a:ext>
                </a:extLst>
              </a:tr>
              <a:tr h="197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6.5.2.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 для легкового транспорта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237,53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-20,0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99837"/>
                  </a:ext>
                </a:extLst>
              </a:tr>
              <a:tr h="203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6.5.3.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Канцтовары и пр.  </a:t>
                      </a:r>
                    </a:p>
                  </a:txBody>
                  <a:tcPr marL="46346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1 162,39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-65,2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расходов в связи с  сокращением объемов.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4360"/>
                  </a:ext>
                </a:extLst>
              </a:tr>
              <a:tr h="197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6.5.4.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 </a:t>
                      </a:r>
                    </a:p>
                  </a:txBody>
                  <a:tcPr marL="46346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75,73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1 430,0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1 788,3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Производственная необходимость.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34810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6.5.5.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 </a:t>
                      </a:r>
                    </a:p>
                  </a:txBody>
                  <a:tcPr marL="46346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983,38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1 098,0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услуг.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401622"/>
                  </a:ext>
                </a:extLst>
              </a:tr>
              <a:tr h="197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6.5.6.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по страхованию </a:t>
                      </a:r>
                    </a:p>
                  </a:txBody>
                  <a:tcPr marL="46346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514,89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-97,9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процента отнесения затрат 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теплоэнергию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974038"/>
                  </a:ext>
                </a:extLst>
              </a:tr>
              <a:tr h="320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6.5.7.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общего характера сторонних организаций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29 527,83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13 802,0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-53,3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643717"/>
                  </a:ext>
                </a:extLst>
              </a:tr>
              <a:tr h="191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6.5.8.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развитие персонала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1 916,27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первом полугодии обучение собственными силами.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73534"/>
                  </a:ext>
                </a:extLst>
              </a:tr>
              <a:tr h="283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6.5.9.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охрану труда  и ТБ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150,32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расходов в связи с  сокращением объемов.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362190"/>
                  </a:ext>
                </a:extLst>
              </a:tr>
              <a:tr h="203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6.5.10.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35,57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349046"/>
                  </a:ext>
                </a:extLst>
              </a:tr>
              <a:tr h="246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6.5.11.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  воды  на ХН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624,00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231,0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-63,0</a:t>
                      </a:r>
                    </a:p>
                  </a:txBody>
                  <a:tcPr marL="5150" marR="5150" marT="5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затраты за первое полугодие в соответствии с объемом производства.</a:t>
                      </a:r>
                    </a:p>
                  </a:txBody>
                  <a:tcPr marL="5150" marR="5150" marT="5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05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5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065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утвержденной тарифной сметы на регулируемую услугу по производству тепловой энергии по итогам 1 полугодия 2025 года </a:t>
            </a:r>
            <a:r>
              <a:rPr lang="ru-RU" sz="1000" dirty="0"/>
              <a:t>(3 из 3)</a:t>
            </a:r>
            <a:endParaRPr lang="en-US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99551"/>
              </p:ext>
            </p:extLst>
          </p:nvPr>
        </p:nvGraphicFramePr>
        <p:xfrm>
          <a:off x="559067" y="956177"/>
          <a:ext cx="10904621" cy="4944109"/>
        </p:xfrm>
        <a:graphic>
          <a:graphicData uri="http://schemas.openxmlformats.org/drawingml/2006/table">
            <a:tbl>
              <a:tblPr/>
              <a:tblGrid>
                <a:gridCol w="468946">
                  <a:extLst>
                    <a:ext uri="{9D8B030D-6E8A-4147-A177-3AD203B41FA5}">
                      <a16:colId xmlns:a16="http://schemas.microsoft.com/office/drawing/2014/main" val="2675360996"/>
                    </a:ext>
                  </a:extLst>
                </a:gridCol>
                <a:gridCol w="2263173">
                  <a:extLst>
                    <a:ext uri="{9D8B030D-6E8A-4147-A177-3AD203B41FA5}">
                      <a16:colId xmlns:a16="http://schemas.microsoft.com/office/drawing/2014/main" val="1377906265"/>
                    </a:ext>
                  </a:extLst>
                </a:gridCol>
                <a:gridCol w="825752">
                  <a:extLst>
                    <a:ext uri="{9D8B030D-6E8A-4147-A177-3AD203B41FA5}">
                      <a16:colId xmlns:a16="http://schemas.microsoft.com/office/drawing/2014/main" val="1096684270"/>
                    </a:ext>
                  </a:extLst>
                </a:gridCol>
                <a:gridCol w="999059">
                  <a:extLst>
                    <a:ext uri="{9D8B030D-6E8A-4147-A177-3AD203B41FA5}">
                      <a16:colId xmlns:a16="http://schemas.microsoft.com/office/drawing/2014/main" val="3071715360"/>
                    </a:ext>
                  </a:extLst>
                </a:gridCol>
                <a:gridCol w="1185107">
                  <a:extLst>
                    <a:ext uri="{9D8B030D-6E8A-4147-A177-3AD203B41FA5}">
                      <a16:colId xmlns:a16="http://schemas.microsoft.com/office/drawing/2014/main" val="2372846663"/>
                    </a:ext>
                  </a:extLst>
                </a:gridCol>
                <a:gridCol w="1062774">
                  <a:extLst>
                    <a:ext uri="{9D8B030D-6E8A-4147-A177-3AD203B41FA5}">
                      <a16:colId xmlns:a16="http://schemas.microsoft.com/office/drawing/2014/main" val="1177336768"/>
                    </a:ext>
                  </a:extLst>
                </a:gridCol>
                <a:gridCol w="4099810">
                  <a:extLst>
                    <a:ext uri="{9D8B030D-6E8A-4147-A177-3AD203B41FA5}">
                      <a16:colId xmlns:a16="http://schemas.microsoft.com/office/drawing/2014/main" val="1816176149"/>
                    </a:ext>
                  </a:extLst>
                </a:gridCol>
              </a:tblGrid>
              <a:tr h="399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III.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 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тенге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4 290 539,4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2 403 017,0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-44,0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47835"/>
                  </a:ext>
                </a:extLst>
              </a:tr>
              <a:tr h="304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 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-13 157,5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543694"/>
                  </a:ext>
                </a:extLst>
              </a:tr>
              <a:tr h="523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ДОХОДОВ, всего в том числе: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4 290 539,4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2 389 860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-44,3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783187"/>
                  </a:ext>
                </a:extLst>
              </a:tr>
              <a:tr h="361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Тепловая энергия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4 285 753,5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2 389 860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-44,2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29487"/>
                  </a:ext>
                </a:extLst>
              </a:tr>
              <a:tr h="436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4 785,85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175824"/>
                  </a:ext>
                </a:extLst>
              </a:tr>
              <a:tr h="281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УСЛУГ  ВСЕГО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595 280,0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331 575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-44,3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96601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865743"/>
                  </a:ext>
                </a:extLst>
              </a:tr>
              <a:tr h="418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 Тепловая энергия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594 616,0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331 575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-44,2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тепловой энергии по заявкам потребителя 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78485"/>
                  </a:ext>
                </a:extLst>
              </a:tr>
              <a:tr h="466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664,0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оборудования у потребителя.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012053"/>
                  </a:ext>
                </a:extLst>
              </a:tr>
              <a:tr h="44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 ТАРИФ, без НДС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7 207,60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7 207,60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274907"/>
                  </a:ext>
                </a:extLst>
              </a:tr>
              <a:tr h="304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518158"/>
                  </a:ext>
                </a:extLst>
              </a:tr>
              <a:tr h="304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 Тепловая энергия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7 207,60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7 207,60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7904"/>
                  </a:ext>
                </a:extLst>
              </a:tr>
              <a:tr h="466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7 207,60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7 207,60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998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4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1492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6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0"/>
            <a:ext cx="9605964" cy="770021"/>
          </a:xfrm>
        </p:spPr>
        <p:txBody>
          <a:bodyPr vert="horz"/>
          <a:lstStyle/>
          <a:p>
            <a:r>
              <a:rPr lang="ru-RU" dirty="0"/>
              <a:t>Информация о соблюдении показателей качества и надежности регулируемых услуг и достижении показателей эффективности деятельности по итогам 1 полугодия 2026года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0570" y="940757"/>
            <a:ext cx="11194474" cy="945194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АО «3-Энергоортплык» показатели качества и надежности регулируемых услуг и достижении показателей эффективности деятельности предприятия </a:t>
            </a:r>
            <a:r>
              <a:rPr lang="ru-RU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 разрабатывались и не утверждались.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2026 года.</a:t>
            </a:r>
            <a:endParaRPr lang="en-US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38033"/>
              </p:ext>
            </p:extLst>
          </p:nvPr>
        </p:nvGraphicFramePr>
        <p:xfrm>
          <a:off x="395146" y="1906442"/>
          <a:ext cx="11441255" cy="1960708"/>
        </p:xfrm>
        <a:graphic>
          <a:graphicData uri="http://schemas.openxmlformats.org/drawingml/2006/table">
            <a:tbl>
              <a:tblPr/>
              <a:tblGrid>
                <a:gridCol w="41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качества и надежности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2025 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 2026 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первое полугодие 2026 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соблюдения показателей надежности и качества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несоблюдения показателей надежности и качества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Износ производственных основных средств, 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ожидается по итогам выполнения мероприятий в конце года.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Аварийность, 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111011"/>
                  </a:ext>
                </a:extLst>
              </a:tr>
            </a:tbl>
          </a:graphicData>
        </a:graphic>
      </p:graphicFrame>
      <p:grpSp>
        <p:nvGrpSpPr>
          <p:cNvPr id="8" name="Group 488"/>
          <p:cNvGrpSpPr/>
          <p:nvPr/>
        </p:nvGrpSpPr>
        <p:grpSpPr>
          <a:xfrm>
            <a:off x="203058" y="889956"/>
            <a:ext cx="371475" cy="371475"/>
            <a:chOff x="-2103438" y="3878264"/>
            <a:chExt cx="371475" cy="371475"/>
          </a:xfrm>
        </p:grpSpPr>
        <p:sp>
          <p:nvSpPr>
            <p:cNvPr id="9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133"/>
          <p:cNvSpPr>
            <a:spLocks noChangeArrowheads="1"/>
          </p:cNvSpPr>
          <p:nvPr/>
        </p:nvSpPr>
        <p:spPr bwMode="auto">
          <a:xfrm>
            <a:off x="1847850" y="2703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10846"/>
              </p:ext>
            </p:extLst>
          </p:nvPr>
        </p:nvGraphicFramePr>
        <p:xfrm>
          <a:off x="395146" y="3990021"/>
          <a:ext cx="11441255" cy="2110113"/>
        </p:xfrm>
        <a:graphic>
          <a:graphicData uri="http://schemas.openxmlformats.org/drawingml/2006/table">
            <a:tbl>
              <a:tblPr/>
              <a:tblGrid>
                <a:gridCol w="41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5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эффективности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2025 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 2026 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первого полугодия 2026года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достижения показателей эффективности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недостижения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показателей эффективности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ожидается по итогам выполнения мероприятий в конце года.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Снижения износа основных средств, 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95876"/>
                  </a:ext>
                </a:extLst>
              </a:tr>
              <a:tr h="461883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11969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Снижение аварийности, 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14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78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7913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09" name="Слайд think-cell" r:id="rId50" imgW="594" imgH="595" progId="TCLayout.ActiveDocument.1">
                  <p:embed/>
                </p:oleObj>
              </mc:Choice>
              <mc:Fallback>
                <p:oleObj name="Слайд think-cell" r:id="rId50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03" y="115409"/>
            <a:ext cx="10178542" cy="704850"/>
          </a:xfrm>
        </p:spPr>
        <p:txBody>
          <a:bodyPr vert="horz" rIns="0"/>
          <a:lstStyle/>
          <a:p>
            <a:r>
              <a:rPr lang="ru-RU" dirty="0">
                <a:solidFill>
                  <a:srgbClr val="DB700F"/>
                </a:solidFill>
              </a:rPr>
              <a:t>Информация об основных финансово - экономических показателях</a:t>
            </a:r>
            <a:r>
              <a:rPr lang="en-US" dirty="0">
                <a:solidFill>
                  <a:srgbClr val="DB700F"/>
                </a:solidFill>
              </a:rPr>
              <a:t> </a:t>
            </a:r>
            <a:r>
              <a:rPr lang="ru-RU" dirty="0">
                <a:solidFill>
                  <a:srgbClr val="DB700F"/>
                </a:solidFill>
              </a:rPr>
              <a:t>по услуге производство тепловой энергии и об объемах предоставленных регулируемых услуг </a:t>
            </a:r>
            <a:br>
              <a:rPr lang="ru-RU" dirty="0">
                <a:solidFill>
                  <a:srgbClr val="DB700F"/>
                </a:solidFill>
              </a:rPr>
            </a:b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66" name="Chart 3">
            <a:extLst>
              <a:ext uri="{FF2B5EF4-FFF2-40B4-BE49-F238E27FC236}">
                <a16:creationId xmlns:a16="http://schemas.microsoft.com/office/drawing/2014/main" id="{D66CFC39-5AE2-4282-93F6-03BA741A370D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4769743"/>
              </p:ext>
            </p:extLst>
          </p:nvPr>
        </p:nvGraphicFramePr>
        <p:xfrm>
          <a:off x="539750" y="2636838"/>
          <a:ext cx="2643188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62" name="Прямоугольник 61"/>
          <p:cNvSpPr/>
          <p:nvPr>
            <p:custDataLst>
              <p:tags r:id="rId4"/>
            </p:custDataLst>
          </p:nvPr>
        </p:nvSpPr>
        <p:spPr bwMode="auto">
          <a:xfrm>
            <a:off x="1379538" y="4629151"/>
            <a:ext cx="373063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1C2339-F842-4C28-B446-DD5D2089B96F}" type="datetime'Д''''о''ход'','''' млн''.'' ''т''''''''''е''''''''н''г''''е 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Доход, млн. тенге 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>
            <p:custDataLst>
              <p:tags r:id="rId5"/>
            </p:custDataLst>
          </p:nvPr>
        </p:nvSpPr>
        <p:spPr bwMode="auto">
          <a:xfrm>
            <a:off x="1871663" y="4629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5B0F414-B618-4048-B95F-AE22BAA411A8}" type="datetime'зат''рат''''ы'', м''''''''л''''н''''''''.'''' ''т''е''нге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затраты,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65" name="Chart 3">
            <a:extLst>
              <a:ext uri="{FF2B5EF4-FFF2-40B4-BE49-F238E27FC236}">
                <a16:creationId xmlns:a16="http://schemas.microsoft.com/office/drawing/2014/main" id="{50589485-6C24-4360-9C11-18E70EBA8FB4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059026359"/>
              </p:ext>
            </p:extLst>
          </p:nvPr>
        </p:nvGraphicFramePr>
        <p:xfrm>
          <a:off x="-577850" y="1990725"/>
          <a:ext cx="2801938" cy="280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sp>
        <p:nvSpPr>
          <p:cNvPr id="8" name="Прямоугольник 7"/>
          <p:cNvSpPr/>
          <p:nvPr>
            <p:custDataLst>
              <p:tags r:id="rId7"/>
            </p:custDataLst>
          </p:nvPr>
        </p:nvSpPr>
        <p:spPr bwMode="gray">
          <a:xfrm>
            <a:off x="774700" y="4529138"/>
            <a:ext cx="95250" cy="1238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sym typeface="Arial" panose="020B0604020202020204" pitchFamily="34" charset="0"/>
              </a:rPr>
              <a:t>0</a:t>
            </a:r>
          </a:p>
        </p:txBody>
      </p:sp>
      <p:sp>
        <p:nvSpPr>
          <p:cNvPr id="5" name="Прямоугольник 4"/>
          <p:cNvSpPr/>
          <p:nvPr>
            <p:custDataLst>
              <p:tags r:id="rId8"/>
            </p:custDataLst>
          </p:nvPr>
        </p:nvSpPr>
        <p:spPr bwMode="auto">
          <a:xfrm>
            <a:off x="457200" y="4691063"/>
            <a:ext cx="731838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B9FA04-D5C2-4B3D-8964-EAEF94709E6D}" type="datetime'''об''''ъем ''''о''казыва''е''мых'''' ''усл''уг'','' Гка''''л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объем оказываемых услуг, 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21A8050-8668-433D-90F0-610C2D66DEBA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600075" y="2046288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9FC5700-EE46-4EF1-AA4D-5DF87CF8A418}" type="datetime'''''''''''''3''3''''''''''''''1'' ''''''''''5''''7''5''''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331 575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6" name="Chart 3">
            <a:extLst>
              <a:ext uri="{FF2B5EF4-FFF2-40B4-BE49-F238E27FC236}">
                <a16:creationId xmlns:a16="http://schemas.microsoft.com/office/drawing/2014/main" id="{4663A819-4886-4287-BE91-D123E0FD2220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19485"/>
              </p:ext>
            </p:extLst>
          </p:nvPr>
        </p:nvGraphicFramePr>
        <p:xfrm>
          <a:off x="2020888" y="3232150"/>
          <a:ext cx="2960687" cy="15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sp>
        <p:nvSpPr>
          <p:cNvPr id="82" name="Прямоугольник 81"/>
          <p:cNvSpPr/>
          <p:nvPr>
            <p:custDataLst>
              <p:tags r:id="rId11"/>
            </p:custDataLst>
          </p:nvPr>
        </p:nvSpPr>
        <p:spPr bwMode="auto">
          <a:xfrm>
            <a:off x="3078163" y="4629150"/>
            <a:ext cx="84296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D6B086-B519-41DE-B9B3-A7ED7A4F8509}" type="datetime'''''се''бе''ст''''''''о''имо''ст''''ь, ''те''''нг''е/Гка''л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себестоимость, тенге/Гкал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7" name="Chart 3">
            <a:extLst>
              <a:ext uri="{FF2B5EF4-FFF2-40B4-BE49-F238E27FC236}">
                <a16:creationId xmlns:a16="http://schemas.microsoft.com/office/drawing/2014/main" id="{125E3196-4B93-4578-BE61-94B874186D3D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981797859"/>
              </p:ext>
            </p:extLst>
          </p:nvPr>
        </p:nvGraphicFramePr>
        <p:xfrm>
          <a:off x="1897063" y="3722688"/>
          <a:ext cx="1849437" cy="107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78" name="Прямоугольник 77"/>
          <p:cNvSpPr/>
          <p:nvPr>
            <p:custDataLst>
              <p:tags r:id="rId13"/>
            </p:custDataLst>
          </p:nvPr>
        </p:nvSpPr>
        <p:spPr bwMode="auto">
          <a:xfrm>
            <a:off x="2535238" y="4629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1D3699A-0920-4D58-BBCF-0B1F4397E4AB}" type="datetime'у''б''ы''т''''''о''''''''''к,'''' ''''м''''лн''''. т''ен''ге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убыток,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119"/>
          <p:cNvSpPr/>
          <p:nvPr/>
        </p:nvSpPr>
        <p:spPr>
          <a:xfrm>
            <a:off x="0" y="5785979"/>
            <a:ext cx="12192000" cy="462331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Действующие тарифы не компенсируют затраты на 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Freeform 140"/>
          <p:cNvSpPr/>
          <p:nvPr/>
        </p:nvSpPr>
        <p:spPr>
          <a:xfrm>
            <a:off x="323203" y="1045684"/>
            <a:ext cx="5721998" cy="4132741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</a:pPr>
            <a:r>
              <a:rPr lang="ru-RU" sz="1400" dirty="0">
                <a:solidFill>
                  <a:schemeClr val="accent1"/>
                </a:solidFill>
              </a:rPr>
              <a:t>Основные финансово-экономические показатели за  первое полугодие 2026 года </a:t>
            </a:r>
            <a:endParaRPr lang="da-DK" sz="1400" dirty="0">
              <a:solidFill>
                <a:schemeClr val="accent1"/>
              </a:solidFill>
            </a:endParaRPr>
          </a:p>
        </p:txBody>
      </p:sp>
      <p:sp>
        <p:nvSpPr>
          <p:cNvPr id="30" name="Freeform 140"/>
          <p:cNvSpPr/>
          <p:nvPr/>
        </p:nvSpPr>
        <p:spPr>
          <a:xfrm>
            <a:off x="6320735" y="1045684"/>
            <a:ext cx="5556840" cy="4132741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accent1"/>
                </a:solidFill>
              </a:rPr>
              <a:t>Объемы предоставленных регулируемых услуг за полугодие 2026  год, Гкал</a:t>
            </a:r>
            <a:endParaRPr lang="da-DK" sz="1400" dirty="0">
              <a:solidFill>
                <a:schemeClr val="accent1"/>
              </a:solidFill>
            </a:endParaRPr>
          </a:p>
        </p:txBody>
      </p:sp>
      <p:graphicFrame>
        <p:nvGraphicFramePr>
          <p:cNvPr id="60" name="Chart 3">
            <a:extLst>
              <a:ext uri="{FF2B5EF4-FFF2-40B4-BE49-F238E27FC236}">
                <a16:creationId xmlns:a16="http://schemas.microsoft.com/office/drawing/2014/main" id="{C447DF65-970A-44B8-9E8A-89203CA69509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35967348"/>
              </p:ext>
            </p:extLst>
          </p:nvPr>
        </p:nvGraphicFramePr>
        <p:xfrm>
          <a:off x="2690813" y="3302000"/>
          <a:ext cx="2960687" cy="149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9" name="Прямоугольник 8"/>
          <p:cNvSpPr/>
          <p:nvPr>
            <p:custDataLst>
              <p:tags r:id="rId15"/>
            </p:custDataLst>
          </p:nvPr>
        </p:nvSpPr>
        <p:spPr bwMode="auto">
          <a:xfrm>
            <a:off x="3867150" y="4629151"/>
            <a:ext cx="603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С1.01.2026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>
            <p:custDataLst>
              <p:tags r:id="rId16"/>
            </p:custDataLst>
          </p:nvPr>
        </p:nvSpPr>
        <p:spPr bwMode="auto">
          <a:xfrm>
            <a:off x="358775" y="528161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5" name="Прямоугольник 144"/>
          <p:cNvSpPr/>
          <p:nvPr>
            <p:custDataLst>
              <p:tags r:id="rId17"/>
            </p:custDataLst>
          </p:nvPr>
        </p:nvSpPr>
        <p:spPr bwMode="auto">
          <a:xfrm>
            <a:off x="358775" y="5468938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>
            <p:custDataLst>
              <p:tags r:id="rId18"/>
            </p:custDataLst>
          </p:nvPr>
        </p:nvSpPr>
        <p:spPr bwMode="auto">
          <a:xfrm>
            <a:off x="569913" y="5278438"/>
            <a:ext cx="34448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0E4C839-6C0A-4097-AA02-C753E48430FD}" type="datetime'''''''''в'''' ''''''п''''''''''а''''р''''''е''''''''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в паре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>
            <p:custDataLst>
              <p:tags r:id="rId19"/>
            </p:custDataLst>
          </p:nvPr>
        </p:nvSpPr>
        <p:spPr bwMode="auto">
          <a:xfrm>
            <a:off x="569913" y="5465763"/>
            <a:ext cx="7953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5C3E680-292E-47F6-98E4-D6D3EC1F0177}" type="datetime'в'''''' ''''''г''ор''я''''че''''й'''''' ''''''во''д''е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в горячей воде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20"/>
            </p:custDataLst>
          </p:nvPr>
        </p:nvSpPr>
        <p:spPr bwMode="auto">
          <a:xfrm>
            <a:off x="3979863" y="5246688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>
            <p:custDataLst>
              <p:tags r:id="rId21"/>
            </p:custDataLst>
          </p:nvPr>
        </p:nvSpPr>
        <p:spPr bwMode="auto">
          <a:xfrm>
            <a:off x="4191000" y="5243513"/>
            <a:ext cx="9588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8411449-4FBC-4C19-B5ED-946697F5A07F}" type="datetime'т''''ари''ф'''''', т''е''''нге''''''/Г''''''''''к''а''''''''л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тариф, 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74" name="Chart 3">
            <a:extLst>
              <a:ext uri="{FF2B5EF4-FFF2-40B4-BE49-F238E27FC236}">
                <a16:creationId xmlns:a16="http://schemas.microsoft.com/office/drawing/2014/main" id="{F8C5AEFF-A55C-4576-BEDC-A7F3EA3F757F}"/>
              </a:ext>
            </a:extLst>
          </p:cNvPr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56486729"/>
              </p:ext>
            </p:extLst>
          </p:nvPr>
        </p:nvGraphicFramePr>
        <p:xfrm>
          <a:off x="6561138" y="1927225"/>
          <a:ext cx="2906712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 useBgFill="1"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CE69DEFB-0E2A-4FCD-B078-45B388AE685A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6751638" y="3413125"/>
            <a:ext cx="792163" cy="269876"/>
          </a:xfrm>
          <a:custGeom>
            <a:avLst/>
            <a:gdLst/>
            <a:ahLst/>
            <a:cxnLst/>
            <a:rect l="0" t="0" r="0" b="0"/>
            <a:pathLst>
              <a:path w="792163" h="269876">
                <a:moveTo>
                  <a:pt x="0" y="212725"/>
                </a:moveTo>
                <a:lnTo>
                  <a:pt x="792162" y="0"/>
                </a:lnTo>
                <a:lnTo>
                  <a:pt x="792162" y="57150"/>
                </a:lnTo>
                <a:lnTo>
                  <a:pt x="0" y="2698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 useBgFill="1"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E53C386-DF98-48EC-BD25-418EBD445E58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123238" y="3413125"/>
            <a:ext cx="792163" cy="269876"/>
          </a:xfrm>
          <a:custGeom>
            <a:avLst/>
            <a:gdLst/>
            <a:ahLst/>
            <a:cxnLst/>
            <a:rect l="0" t="0" r="0" b="0"/>
            <a:pathLst>
              <a:path w="792163" h="269876">
                <a:moveTo>
                  <a:pt x="0" y="212725"/>
                </a:moveTo>
                <a:lnTo>
                  <a:pt x="792162" y="0"/>
                </a:lnTo>
                <a:lnTo>
                  <a:pt x="792162" y="57150"/>
                </a:lnTo>
                <a:lnTo>
                  <a:pt x="0" y="2698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 useBgFill="1"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F9EFE7B5-E897-4347-893F-74BD21364B77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6751638" y="3092450"/>
            <a:ext cx="792163" cy="269876"/>
          </a:xfrm>
          <a:custGeom>
            <a:avLst/>
            <a:gdLst/>
            <a:ahLst/>
            <a:cxnLst/>
            <a:rect l="0" t="0" r="0" b="0"/>
            <a:pathLst>
              <a:path w="792163" h="269876">
                <a:moveTo>
                  <a:pt x="0" y="212725"/>
                </a:moveTo>
                <a:lnTo>
                  <a:pt x="792162" y="0"/>
                </a:lnTo>
                <a:lnTo>
                  <a:pt x="792162" y="57150"/>
                </a:lnTo>
                <a:lnTo>
                  <a:pt x="0" y="2698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B52BD456-0619-4AE7-8953-DEF49DCE20FA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6751638" y="3413125"/>
            <a:ext cx="792163" cy="212726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AE65328D-2C17-456C-937D-D00CD280EB7D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6751638" y="3470275"/>
            <a:ext cx="792163" cy="212726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A741C070-A6BF-48BA-B431-DA9E15E154CA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8123238" y="3413125"/>
            <a:ext cx="792163" cy="212726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86DF769C-8244-4ABB-8F73-0DDC2AAE2828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8123238" y="3470275"/>
            <a:ext cx="792163" cy="212726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D0210573-EDEA-4B1A-AB76-DAB05824BCF5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6751638" y="3092450"/>
            <a:ext cx="792163" cy="212726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45613FA5-D4D5-45E6-84A0-6326DCDA8841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6751638" y="3149600"/>
            <a:ext cx="792163" cy="212726"/>
          </a:xfrm>
          <a:custGeom>
            <a:avLst/>
            <a:gdLst/>
            <a:ahLst/>
            <a:cxnLst/>
            <a:rect l="0" t="0" r="0" b="0"/>
            <a:pathLst>
              <a:path w="792163" h="212726">
                <a:moveTo>
                  <a:pt x="0" y="212725"/>
                </a:moveTo>
                <a:lnTo>
                  <a:pt x="79216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>
            <p:custDataLst>
              <p:tags r:id="rId32"/>
            </p:custDataLst>
          </p:nvPr>
        </p:nvCxnSpPr>
        <p:spPr bwMode="auto">
          <a:xfrm flipV="1">
            <a:off x="6967538" y="186848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>
            <p:custDataLst>
              <p:tags r:id="rId33"/>
            </p:custDataLst>
          </p:nvPr>
        </p:nvCxnSpPr>
        <p:spPr bwMode="auto">
          <a:xfrm>
            <a:off x="6967538" y="1868488"/>
            <a:ext cx="1370012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>
            <p:custDataLst>
              <p:tags r:id="rId34"/>
            </p:custDataLst>
          </p:nvPr>
        </p:nvCxnSpPr>
        <p:spPr bwMode="auto">
          <a:xfrm>
            <a:off x="8337550" y="1868488"/>
            <a:ext cx="0" cy="13319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03B7063-73F2-4999-83D0-168341214442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6884988" y="4681538"/>
            <a:ext cx="8874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B1D0C43-5040-4508-8CD2-E2ABC9C4D730}" type="datetime'учте''''н''''''о в ''т''ари''''ф''''но''''й см''ет''''е''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учтено в тарифной смете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CE9F822-3E4B-44B0-9508-FA81671C8B68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8226425" y="4681538"/>
            <a:ext cx="946150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C9E0B05-86A9-4ABA-BC29-1BCDB11F2EB2}" type="datetime'фак''''''т'''' ''1 полуг''''о''''''д''ия'' ''2''''026 года'''">
              <a:rPr lang="ru-RU" altLang="en-US" sz="9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факт 1 полугодия 2026 года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6F21DF7-248D-40E4-BFE9-E87F4E89679E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6745288" y="1982788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7AA8267-2107-4AD2-9EDA-7F401D69D49C}" type="datetime'5''9''''''''''5'''''''''''''' ''28''''''''0''''''''''''''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595 280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890F14-D235-47F5-A2B8-9FB0A339FAD6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7158038" y="2917825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3A6B6E4-FE7F-4B57-833B-AD0762C33225}" type="datetime'''''''5''''''''''''''''94 ''''''6''''''''''1''''''''6''''''''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594 616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78B9340-5DAA-462D-A247-7D905F7F2400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8064500" y="3238500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5BF3CE2-F851-497C-9B96-2DEEF6FFD078}" type="datetime'''''''''''3''''''''''3''''''''''''1 ''''''''5''''''7''''5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331 575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C3E213F-7B48-467D-AE70-8DB0B6281565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8521700" y="3238500"/>
            <a:ext cx="444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E3CEBDD-318C-4A5E-990A-F8A466509CC8}" type="datetime'''''''''''33''''''''1'''''''''''''''''' ''''5''''7''5''''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331 575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8B713CD-44A1-4830-8D64-0E11C95DA8ED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9012238" y="4494213"/>
            <a:ext cx="9525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72C1043-5BB7-4B85-9DF1-86595607DCE0}" type="datetime'''''0'''''">
              <a:rPr lang="ru-RU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>
            <p:custDataLst>
              <p:tags r:id="rId42"/>
            </p:custDataLst>
          </p:nvPr>
        </p:nvSpPr>
        <p:spPr bwMode="auto">
          <a:xfrm>
            <a:off x="7396163" y="1771650"/>
            <a:ext cx="512763" cy="193675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b="1" dirty="0">
                <a:solidFill>
                  <a:schemeClr val="tx1"/>
                </a:solidFill>
              </a:rPr>
              <a:t>-44,3%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>
            <p:custDataLst>
              <p:tags r:id="rId43"/>
            </p:custDataLst>
          </p:nvPr>
        </p:nvSpPr>
        <p:spPr bwMode="auto">
          <a:xfrm>
            <a:off x="9431338" y="3417888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>
            <p:custDataLst>
              <p:tags r:id="rId44"/>
            </p:custDataLst>
          </p:nvPr>
        </p:nvSpPr>
        <p:spPr bwMode="auto">
          <a:xfrm>
            <a:off x="9431338" y="3605213"/>
            <a:ext cx="160338" cy="120650"/>
          </a:xfrm>
          <a:prstGeom prst="rect">
            <a:avLst/>
          </a:prstGeom>
          <a:solidFill>
            <a:srgbClr val="96969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>
            <p:custDataLst>
              <p:tags r:id="rId45"/>
            </p:custDataLst>
          </p:nvPr>
        </p:nvSpPr>
        <p:spPr bwMode="auto">
          <a:xfrm>
            <a:off x="9431338" y="3792538"/>
            <a:ext cx="160338" cy="120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>
            <p:custDataLst>
              <p:tags r:id="rId46"/>
            </p:custDataLst>
          </p:nvPr>
        </p:nvSpPr>
        <p:spPr bwMode="auto">
          <a:xfrm>
            <a:off x="9642475" y="3414713"/>
            <a:ext cx="20224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E32B484-303D-46B0-A987-DDFD7C84FE07}" type="datetime'''в''с''ег''о о''бъ''ем ока''з''ывае''мых ''''услуг, в'' т.ч'">
              <a:rPr lang="ru-RU" altLang="en-US" sz="900" smtClean="0">
                <a:solidFill>
                  <a:schemeClr val="tx1"/>
                </a:solidFill>
              </a:rPr>
              <a:pPr/>
              <a:t>всего объем оказываемых услуг, в т.ч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>
            <p:custDataLst>
              <p:tags r:id="rId47"/>
            </p:custDataLst>
          </p:nvPr>
        </p:nvSpPr>
        <p:spPr bwMode="auto">
          <a:xfrm>
            <a:off x="9642475" y="3602038"/>
            <a:ext cx="23399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48B13EA-0E6E-4ABF-82A7-4F67D93E7BC5}" type="datetime'''''''Г''КП «''Куатж''ы''луорталык''-3» (в горя''чей вод''е)'">
              <a:rPr lang="ru-RU" altLang="en-US" sz="900" smtClean="0">
                <a:solidFill>
                  <a:schemeClr val="tx1"/>
                </a:solidFill>
              </a:rPr>
              <a:pPr/>
              <a:t>ГКП «Куатжылуорталык-3» (в горячей воде)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>
            <p:custDataLst>
              <p:tags r:id="rId48"/>
            </p:custDataLst>
          </p:nvPr>
        </p:nvSpPr>
        <p:spPr bwMode="auto">
          <a:xfrm>
            <a:off x="9642476" y="3789363"/>
            <a:ext cx="13620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8BE9C4B-F9F7-4C78-844B-4DC17FEBE07D}" type="datetime'''И''''П'' «Берда''л''ие''''в''''» ''''(''в ''''''п''аре)'">
              <a:rPr lang="ru-RU" altLang="en-US" sz="900" smtClean="0">
                <a:solidFill>
                  <a:schemeClr val="tx1"/>
                </a:solidFill>
              </a:rPr>
              <a:pPr/>
              <a:t>ИП «Бердалиев» (в паре)</a:t>
            </a:fld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9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154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31" name="Слайд think-cell" r:id="rId6" imgW="594" imgH="595" progId="TCLayout.ActiveDocument.1">
                  <p:embed/>
                </p:oleObj>
              </mc:Choice>
              <mc:Fallback>
                <p:oleObj name="Слайд think-cell" r:id="rId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z="2000" dirty="0"/>
              <a:t>Информация о проводимой работе с потребителями </a:t>
            </a:r>
            <a:br>
              <a:rPr lang="ru-RU" sz="2000" dirty="0"/>
            </a:br>
            <a:r>
              <a:rPr lang="ru-RU" sz="2000" dirty="0"/>
              <a:t>регулируемых услуг и качестве предоставляемых услуг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АО «3-Энергоорталык»</a:t>
            </a:r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>
                <a:solidFill>
                  <a:schemeClr val="dk1"/>
                </a:solidFill>
              </a:rPr>
              <a:t>Предоставление услуг</a:t>
            </a:r>
          </a:p>
        </p:txBody>
      </p:sp>
      <p:sp>
        <p:nvSpPr>
          <p:cNvPr id="10" name="Прямоугольник 9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>
                <a:solidFill>
                  <a:schemeClr val="dk1"/>
                </a:solidFill>
              </a:rPr>
              <a:t>Тариф на услугу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>
                <a:solidFill>
                  <a:srgbClr val="000000"/>
                </a:solidFill>
              </a:endParaRPr>
            </a:p>
          </p:txBody>
        </p:sp>
        <p:sp>
          <p:nvSpPr>
            <p:cNvPr id="13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>
              <a:solidFill>
                <a:schemeClr val="lt1"/>
              </a:solidFill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cxnSp>
        <p:nvCxnSpPr>
          <p:cNvPr id="17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>
              <a:solidFill>
                <a:srgbClr val="000000"/>
              </a:solidFill>
            </a:endParaRPr>
          </a:p>
        </p:txBody>
      </p:sp>
      <p:sp>
        <p:nvSpPr>
          <p:cNvPr id="19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обеспечивается 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осуществляется в соответствии с требованиями заключенных Сторонами  договоров и принятых договорных взаимных обязательств.</a:t>
            </a:r>
          </a:p>
        </p:txBody>
      </p:sp>
      <p:sp>
        <p:nvSpPr>
          <p:cNvPr id="20" name="Rounded Rectangle 526"/>
          <p:cNvSpPr/>
          <p:nvPr/>
        </p:nvSpPr>
        <p:spPr bwMode="gray">
          <a:xfrm>
            <a:off x="7213829" y="1874838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оценки проекта 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4310" y="6321425"/>
            <a:ext cx="10862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первое полугодие 2026 года отсутствуют.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4311" y="5377626"/>
            <a:ext cx="11043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Отопительный период  с января по март 2026 </a:t>
            </a:r>
            <a:r>
              <a:rPr lang="ru-RU" sz="1400" dirty="0" err="1"/>
              <a:t>гг</a:t>
            </a:r>
            <a:r>
              <a:rPr lang="ru-RU" sz="1400" dirty="0"/>
              <a:t> прошел без технологических нарушений и отказов оборудования и сбоев в системе теплоснабжения. В течение отопительного периода гидравлические параметры теплоносителя в тепловых магистралях соответствовали расчетным значениям, температура сетевой воды центрального теплоснабжения соответствовала температурному графику.</a:t>
            </a:r>
          </a:p>
        </p:txBody>
      </p:sp>
      <p:sp>
        <p:nvSpPr>
          <p:cNvPr id="23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"/>
          <p:cNvSpPr/>
          <p:nvPr>
            <p:custDataLst>
              <p:tags r:id="rId3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5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5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Прямоугольник 28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>
                <a:solidFill>
                  <a:schemeClr val="dk1"/>
                </a:solidFill>
              </a:rPr>
              <a:t>Отчеты перед потребителями</a:t>
            </a:r>
          </a:p>
        </p:txBody>
      </p:sp>
      <p:sp>
        <p:nvSpPr>
          <p:cNvPr id="30" name="Rounded Rectangle 526"/>
          <p:cNvSpPr/>
          <p:nvPr/>
        </p:nvSpPr>
        <p:spPr bwMode="gray">
          <a:xfrm>
            <a:off x="9390292" y="1874838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публикация уведомлений о времени и месте публичных слушаний в средствах массовой информации. 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информации, в том числе на </a:t>
            </a:r>
            <a:r>
              <a:rPr lang="ru-RU" sz="1400" dirty="0" err="1"/>
              <a:t>интернет-ресурсе</a:t>
            </a:r>
            <a:endParaRPr lang="ru-RU" sz="1400" dirty="0">
              <a:solidFill>
                <a:schemeClr val="dk1"/>
              </a:solidFill>
            </a:endParaRPr>
          </a:p>
        </p:txBody>
      </p:sp>
      <p:grpSp>
        <p:nvGrpSpPr>
          <p:cNvPr id="35" name="Group 488"/>
          <p:cNvGrpSpPr/>
          <p:nvPr/>
        </p:nvGrpSpPr>
        <p:grpSpPr>
          <a:xfrm>
            <a:off x="317500" y="2891415"/>
            <a:ext cx="371475" cy="371475"/>
            <a:chOff x="-2103438" y="3878264"/>
            <a:chExt cx="371475" cy="371475"/>
          </a:xfrm>
        </p:grpSpPr>
        <p:sp>
          <p:nvSpPr>
            <p:cNvPr id="36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3445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32687&quot;&gt;&lt;version val=&quot;38700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GyNTJZAaNcmDK0E4QdP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ENImmmCzhSLfYWEE6H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ap1JJi3XaP8vFSKgFd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vv33cwU_IcYxLytInoW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EFAprd1Z3WzxYh0RSO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V2mekCGarIcDgkaIM.3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ZU4Ok7iQSMelaIJTSf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dAnfILiH.bz5oFNUfY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zw.of2R2OZ6ftF9nTFN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LmuAF3rqpspaU8E94W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Y3jLPSTCd0Sr_2yXNGr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hwwk2TJ0oxnfxHdjOXk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nAve_upH4T0n7DH_8y0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XUCpDHWv4l5K_CBhmFO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CAe2NuNdwv06HqPDNhg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XSLoqzZyQsST4UVt_Tb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zFK.RDFX_d0eYL2yzx.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YAeFBPYPN9CzsN7Yioa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BsgLvhaDXC_G6ouMs5E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lVeaIWaANYFccCKa9SH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T8jZbVoOJ1Kntj0Aofj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YKnYXrfAamXbZwX9RPd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R0ryC49z9DcB1lY6AHf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zo2Z6TjXHY0E2ItsMW.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rCVUzswBgYQmVymlNyD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5k9gK0er6XxR9d_SCe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CrANAqVgwp97F_wCB_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I99mhzejDV8omD_1uzk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AW3ydlYsaeE0KiZMp.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gMXP4.VK.TPv9zTE0nQ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mVbAx_hJTVXjK_53X1s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hdt6WmT_roJgSRH7u1H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8EVYlk3hnKjVvkR3qnv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kGQVo1AT8l3zk0q19d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6wEqH6AS5mPdje61BW.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Fxg2XPR99JG6lb2ky.L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UvgIqnWEJwgAVj38Bh9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fxiwO8qes6O0cJ9RCSw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_oeZ9urpNQ8DAehP7e6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s1d53oRC9kCShr8Yaj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sgjcxM3O6stogufAau3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mSguOT.CJeRSNyEUsgG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bfA2fTUpPXlMXYm0S5E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hcyUzsKqBaonVEJfpLw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UDZEPLVpMf49sEPp2xM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f_BpFkV2ssqYewisYpt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hYkHOTQiqHneYS6tWGk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2Xthqx_iW54wpULRkm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ED1A89-D55A-4450-B969-44C1588A0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E5A532-DC4D-4079-9E31-89E1596CB804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41782C3F-0F27-418F-915F-C8B694137E4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3E5EF3A-C15E-46B0-A7D7-512D7295551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B890416-D95C-43B0-AC60-C88971DEA5B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36335</TotalTime>
  <Words>2552</Words>
  <Application>Microsoft Office PowerPoint</Application>
  <PresentationFormat>Широкоэкранный</PresentationFormat>
  <Paragraphs>715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Montserrat</vt:lpstr>
      <vt:lpstr>Open Sans</vt:lpstr>
      <vt:lpstr>Times New Roman</vt:lpstr>
      <vt:lpstr>Wingdings</vt:lpstr>
      <vt:lpstr>ERG</vt:lpstr>
      <vt:lpstr>Слайд think-cell</vt:lpstr>
      <vt:lpstr>Презентация PowerPoint</vt:lpstr>
      <vt:lpstr>Общие сведения </vt:lpstr>
      <vt:lpstr>Информация об исполнении утвержденной инвестиционной программы  АО «3-Энергоорталык» по итогам 1 полугодия 2026 года </vt:lpstr>
      <vt:lpstr>Информация о постатейном исполнении утвержденной тарифной сметы на регулируемую услугу по производству тепловой энергии по итогам 1 полугодия 2026 года (1 из 3)</vt:lpstr>
      <vt:lpstr>Информация о постатейном исполнении утвержденной тарифной сметы на регулируемую услугу по производству тепловой энергии по итогам 1 полугодия 2025 года (2 из 3)</vt:lpstr>
      <vt:lpstr>Информация о постатейном исполнении утвержденной тарифной сметы на регулируемую услугу по производству тепловой энергии по итогам 1 полугодия 2025 года (3 из 3)</vt:lpstr>
      <vt:lpstr>Информация о соблюдении показателей качества и надежности регулируемых услуг и достижении показателей эффективности деятельности по итогам 1 полугодия 2026года </vt:lpstr>
      <vt:lpstr>Информация об основных финансово - экономических показателях по услуге производство тепловой энергии и об объемах предоставленных регулируемых услуг  </vt:lpstr>
      <vt:lpstr>Информация о проводимой работе с потребителями  регулируемых услуг и качестве предоставляемых услуг</vt:lpstr>
      <vt:lpstr>Информация о качестве предоставляемых регулируемых услуг</vt:lpstr>
      <vt:lpstr>Информация о перспективах деятельности (планы развития), в том числе возможных изменениях тарифов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Anna Martynenko</cp:lastModifiedBy>
  <cp:revision>1383</cp:revision>
  <cp:lastPrinted>2023-07-12T13:21:41Z</cp:lastPrinted>
  <dcterms:created xsi:type="dcterms:W3CDTF">2017-11-25T12:09:27Z</dcterms:created>
  <dcterms:modified xsi:type="dcterms:W3CDTF">2026-07-10T08:39:55Z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